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4"/>
    <p:sldMasterId id="2147483845" r:id="rId5"/>
    <p:sldMasterId id="2147483869" r:id="rId6"/>
  </p:sldMasterIdLst>
  <p:notesMasterIdLst>
    <p:notesMasterId r:id="rId52"/>
  </p:notesMasterIdLst>
  <p:sldIdLst>
    <p:sldId id="256" r:id="rId7"/>
    <p:sldId id="494" r:id="rId8"/>
    <p:sldId id="550" r:id="rId9"/>
    <p:sldId id="520" r:id="rId10"/>
    <p:sldId id="552" r:id="rId11"/>
    <p:sldId id="496" r:id="rId12"/>
    <p:sldId id="522" r:id="rId13"/>
    <p:sldId id="523" r:id="rId14"/>
    <p:sldId id="524" r:id="rId15"/>
    <p:sldId id="525" r:id="rId16"/>
    <p:sldId id="526" r:id="rId17"/>
    <p:sldId id="527" r:id="rId18"/>
    <p:sldId id="549" r:id="rId19"/>
    <p:sldId id="528" r:id="rId20"/>
    <p:sldId id="553" r:id="rId21"/>
    <p:sldId id="480" r:id="rId22"/>
    <p:sldId id="529" r:id="rId23"/>
    <p:sldId id="470" r:id="rId24"/>
    <p:sldId id="471" r:id="rId25"/>
    <p:sldId id="501" r:id="rId26"/>
    <p:sldId id="502" r:id="rId27"/>
    <p:sldId id="503" r:id="rId28"/>
    <p:sldId id="530" r:id="rId29"/>
    <p:sldId id="531" r:id="rId30"/>
    <p:sldId id="506" r:id="rId31"/>
    <p:sldId id="474" r:id="rId32"/>
    <p:sldId id="544" r:id="rId33"/>
    <p:sldId id="546" r:id="rId34"/>
    <p:sldId id="543" r:id="rId35"/>
    <p:sldId id="534" r:id="rId36"/>
    <p:sldId id="545" r:id="rId37"/>
    <p:sldId id="536" r:id="rId38"/>
    <p:sldId id="554" r:id="rId39"/>
    <p:sldId id="456" r:id="rId40"/>
    <p:sldId id="538" r:id="rId41"/>
    <p:sldId id="417" r:id="rId42"/>
    <p:sldId id="539" r:id="rId43"/>
    <p:sldId id="540" r:id="rId44"/>
    <p:sldId id="547" r:id="rId45"/>
    <p:sldId id="548" r:id="rId46"/>
    <p:sldId id="541" r:id="rId47"/>
    <p:sldId id="499" r:id="rId48"/>
    <p:sldId id="555" r:id="rId49"/>
    <p:sldId id="551" r:id="rId50"/>
    <p:sldId id="396" r:id="rId51"/>
  </p:sldIdLst>
  <p:sldSz cx="12188825" cy="6858000"/>
  <p:notesSz cx="6858000" cy="9144000"/>
  <p:defaultTex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Windows Azure IaaS" id="{FE20DDD3-4669-436B-A77F-D8D26C91C606}">
          <p14:sldIdLst>
            <p14:sldId id="256"/>
            <p14:sldId id="494"/>
            <p14:sldId id="550"/>
            <p14:sldId id="520"/>
            <p14:sldId id="552"/>
          </p14:sldIdLst>
        </p14:section>
        <p14:section name="Getting Started" id="{2BCC7628-A617-4EDF-8099-41DA44B15764}">
          <p14:sldIdLst>
            <p14:sldId id="496"/>
            <p14:sldId id="522"/>
            <p14:sldId id="523"/>
            <p14:sldId id="524"/>
            <p14:sldId id="525"/>
            <p14:sldId id="526"/>
            <p14:sldId id="527"/>
            <p14:sldId id="549"/>
            <p14:sldId id="528"/>
            <p14:sldId id="553"/>
          </p14:sldIdLst>
        </p14:section>
        <p14:section name="VMs and Cloud Services" id="{C26850EA-9DA7-4AA5-987E-098D3DA2BC1F}">
          <p14:sldIdLst>
            <p14:sldId id="480"/>
            <p14:sldId id="529"/>
            <p14:sldId id="470"/>
            <p14:sldId id="471"/>
          </p14:sldIdLst>
        </p14:section>
        <p14:section name="VM Networking" id="{57C68DF5-5B9C-43B2-A0D6-FAF4996696D9}">
          <p14:sldIdLst>
            <p14:sldId id="501"/>
            <p14:sldId id="502"/>
            <p14:sldId id="503"/>
            <p14:sldId id="530"/>
            <p14:sldId id="531"/>
            <p14:sldId id="506"/>
          </p14:sldIdLst>
        </p14:section>
        <p14:section name="VM Availability" id="{40289317-D0C7-46D2-97F8-04A3DF020899}">
          <p14:sldIdLst>
            <p14:sldId id="474"/>
            <p14:sldId id="544"/>
            <p14:sldId id="546"/>
            <p14:sldId id="543"/>
            <p14:sldId id="534"/>
            <p14:sldId id="545"/>
            <p14:sldId id="536"/>
            <p14:sldId id="554"/>
          </p14:sldIdLst>
        </p14:section>
        <p14:section name="Virtual Networks" id="{E772A73C-6520-43F9-81BE-ACFBC8415231}">
          <p14:sldIdLst>
            <p14:sldId id="456"/>
            <p14:sldId id="538"/>
            <p14:sldId id="417"/>
            <p14:sldId id="539"/>
          </p14:sldIdLst>
        </p14:section>
        <p14:section name="IaaS and PaaS" id="{F3EDBBEE-9703-41A1-9613-6E2B5AA5B3FD}">
          <p14:sldIdLst>
            <p14:sldId id="540"/>
            <p14:sldId id="547"/>
            <p14:sldId id="548"/>
            <p14:sldId id="541"/>
            <p14:sldId id="499"/>
            <p14:sldId id="555"/>
            <p14:sldId id="551"/>
            <p14:sldId id="39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84438" autoAdjust="0"/>
  </p:normalViewPr>
  <p:slideViewPr>
    <p:cSldViewPr snapToGrid="0">
      <p:cViewPr varScale="1">
        <p:scale>
          <a:sx n="77" d="100"/>
          <a:sy n="77" d="100"/>
        </p:scale>
        <p:origin x="-1026" y="-96"/>
      </p:cViewPr>
      <p:guideLst>
        <p:guide orient="horz" pos="3952"/>
        <p:guide orient="horz" pos="699"/>
        <p:guide orient="horz" pos="901"/>
        <p:guide pos="3839"/>
        <p:guide pos="320"/>
        <p:guide pos="7358"/>
      </p:guideLst>
    </p:cSldViewPr>
  </p:slideViewPr>
  <p:outlineViewPr>
    <p:cViewPr>
      <p:scale>
        <a:sx n="33" d="100"/>
        <a:sy n="33" d="100"/>
      </p:scale>
      <p:origin x="42" y="886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5A41F5-B6C2-40E5-9E65-A9AEEB8FD18F}" type="datetimeFigureOut">
              <a:rPr lang="en-US" smtClean="0"/>
              <a:t>6/20/2012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10E035-3DF4-4A15-9272-486F21423BC9}" type="slidenum">
              <a:rPr lang="en-US" smtClean="0"/>
              <a:t>‹#›</a:t>
            </a:fld>
            <a:endParaRPr lang="en-US"/>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1218683" rtl="0" eaLnBrk="1" latinLnBrk="0" hangingPunct="1">
      <a:defRPr sz="1600" kern="1200">
        <a:solidFill>
          <a:schemeClr val="tx1"/>
        </a:solidFill>
        <a:latin typeface="+mn-lt"/>
        <a:ea typeface="+mn-ea"/>
        <a:cs typeface="+mn-cs"/>
      </a:defRPr>
    </a:lvl1pPr>
    <a:lvl2pPr marL="609341" algn="l" defTabSz="1218683" rtl="0" eaLnBrk="1" latinLnBrk="0" hangingPunct="1">
      <a:defRPr sz="1600" kern="1200">
        <a:solidFill>
          <a:schemeClr val="tx1"/>
        </a:solidFill>
        <a:latin typeface="+mn-lt"/>
        <a:ea typeface="+mn-ea"/>
        <a:cs typeface="+mn-cs"/>
      </a:defRPr>
    </a:lvl2pPr>
    <a:lvl3pPr marL="1218683" algn="l" defTabSz="1218683" rtl="0" eaLnBrk="1" latinLnBrk="0" hangingPunct="1">
      <a:defRPr sz="1600" kern="1200">
        <a:solidFill>
          <a:schemeClr val="tx1"/>
        </a:solidFill>
        <a:latin typeface="+mn-lt"/>
        <a:ea typeface="+mn-ea"/>
        <a:cs typeface="+mn-cs"/>
      </a:defRPr>
    </a:lvl3pPr>
    <a:lvl4pPr marL="1828024" algn="l" defTabSz="1218683" rtl="0" eaLnBrk="1" latinLnBrk="0" hangingPunct="1">
      <a:defRPr sz="1600" kern="1200">
        <a:solidFill>
          <a:schemeClr val="tx1"/>
        </a:solidFill>
        <a:latin typeface="+mn-lt"/>
        <a:ea typeface="+mn-ea"/>
        <a:cs typeface="+mn-cs"/>
      </a:defRPr>
    </a:lvl4pPr>
    <a:lvl5pPr marL="2437365" algn="l" defTabSz="1218683" rtl="0" eaLnBrk="1" latinLnBrk="0" hangingPunct="1">
      <a:defRPr sz="1600" kern="1200">
        <a:solidFill>
          <a:schemeClr val="tx1"/>
        </a:solidFill>
        <a:latin typeface="+mn-lt"/>
        <a:ea typeface="+mn-ea"/>
        <a:cs typeface="+mn-cs"/>
      </a:defRPr>
    </a:lvl5pPr>
    <a:lvl6pPr marL="3046701" algn="l" defTabSz="1218683" rtl="0" eaLnBrk="1" latinLnBrk="0" hangingPunct="1">
      <a:defRPr sz="1600" kern="1200">
        <a:solidFill>
          <a:schemeClr val="tx1"/>
        </a:solidFill>
        <a:latin typeface="+mn-lt"/>
        <a:ea typeface="+mn-ea"/>
        <a:cs typeface="+mn-cs"/>
      </a:defRPr>
    </a:lvl6pPr>
    <a:lvl7pPr marL="3656048" algn="l" defTabSz="1218683" rtl="0" eaLnBrk="1" latinLnBrk="0" hangingPunct="1">
      <a:defRPr sz="1600" kern="1200">
        <a:solidFill>
          <a:schemeClr val="tx1"/>
        </a:solidFill>
        <a:latin typeface="+mn-lt"/>
        <a:ea typeface="+mn-ea"/>
        <a:cs typeface="+mn-cs"/>
      </a:defRPr>
    </a:lvl7pPr>
    <a:lvl8pPr marL="4265385" algn="l" defTabSz="1218683" rtl="0" eaLnBrk="1" latinLnBrk="0" hangingPunct="1">
      <a:defRPr sz="1600" kern="1200">
        <a:solidFill>
          <a:schemeClr val="tx1"/>
        </a:solidFill>
        <a:latin typeface="+mn-lt"/>
        <a:ea typeface="+mn-ea"/>
        <a:cs typeface="+mn-cs"/>
      </a:defRPr>
    </a:lvl8pPr>
    <a:lvl9pPr marL="4874725" algn="l" defTabSz="121868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a:t>
            </a:r>
            <a:r>
              <a:rPr lang="en-US" baseline="0" dirty="0" err="1" smtClean="0"/>
              <a:t>IaaS</a:t>
            </a:r>
            <a:r>
              <a:rPr lang="en-US" baseline="0" dirty="0" smtClean="0"/>
              <a:t>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a:p>
        </p:txBody>
      </p:sp>
    </p:spTree>
    <p:extLst>
      <p:ext uri="{BB962C8B-B14F-4D97-AF65-F5344CB8AC3E}">
        <p14:creationId xmlns:p14="http://schemas.microsoft.com/office/powerpoint/2010/main" val="392676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explains web and worker role architecture within a cloud service.</a:t>
            </a:r>
          </a:p>
          <a:p>
            <a:r>
              <a:rPr lang="en-US" baseline="0" dirty="0" smtClean="0"/>
              <a:t/>
            </a:r>
            <a:br>
              <a:rPr lang="en-US" baseline="0" dirty="0" smtClean="0"/>
            </a:br>
            <a:r>
              <a:rPr lang="en-US" baseline="0" dirty="0" smtClean="0"/>
              <a:t>Things to call out: </a:t>
            </a:r>
          </a:p>
          <a:p>
            <a:r>
              <a:rPr lang="en-US" baseline="0" dirty="0" smtClean="0"/>
              <a:t>Each role can have multiple identical instances </a:t>
            </a:r>
          </a:p>
          <a:p>
            <a:r>
              <a:rPr lang="en-US" baseline="0" dirty="0" smtClean="0"/>
              <a:t>You can currently have up to 25 roles per cloud service.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 Machines work</a:t>
            </a:r>
            <a:r>
              <a:rPr lang="en-US" baseline="0" dirty="0" smtClean="0"/>
              <a:t> in a similar way.</a:t>
            </a:r>
          </a:p>
          <a:p>
            <a:endParaRPr lang="en-US" baseline="0" dirty="0" smtClean="0"/>
          </a:p>
          <a:p>
            <a:r>
              <a:rPr lang="en-US" baseline="0" dirty="0" smtClean="0"/>
              <a:t>A cloud service can have up to 25 roles but if that role has a virtual machine there can only be a single instance. </a:t>
            </a:r>
          </a:p>
          <a:p>
            <a:endParaRPr lang="en-US" baseline="0" dirty="0" smtClean="0"/>
          </a:p>
          <a:p>
            <a:r>
              <a:rPr lang="en-US" baseline="0" dirty="0" smtClean="0"/>
              <a:t>Implicit Cloud service is a reference to the portal. If you only have a single VM the portal will not display the cloud service although it is created and exists.</a:t>
            </a:r>
          </a:p>
          <a:p>
            <a:r>
              <a:rPr lang="en-US" baseline="0" dirty="0" smtClean="0"/>
              <a:t>Add another role (or remove the VM) and the cloud service will show.</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Azure previously you did</a:t>
            </a:r>
            <a:r>
              <a:rPr lang="en-US" baseline="0" dirty="0" smtClean="0"/>
              <a:t> not have control over the VM names. This is a net new. </a:t>
            </a:r>
          </a:p>
          <a:p>
            <a:r>
              <a:rPr lang="en-US" baseline="0" dirty="0" smtClean="0"/>
              <a:t>Windows Azure Provided DNS is also new.  Previously you had to use the Windows Azure object model to get the IP addresses of different roles in your deployment. </a:t>
            </a:r>
          </a:p>
          <a:p>
            <a:endParaRPr lang="en-US" baseline="0" dirty="0" smtClean="0"/>
          </a:p>
          <a:p>
            <a:r>
              <a:rPr lang="en-US" baseline="0" dirty="0" smtClean="0"/>
              <a:t>BYOD allows you to host Active Directory directly in the cloud or when used in conjunction with Virtual Networks (VPN) to build hybrid solutions where AD is hosted on premises and consumed in the cloud or both.</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21</a:t>
            </a:fld>
            <a:endParaRPr lang="en-US"/>
          </a:p>
        </p:txBody>
      </p:sp>
    </p:spTree>
    <p:extLst>
      <p:ext uri="{BB962C8B-B14F-4D97-AF65-F5344CB8AC3E}">
        <p14:creationId xmlns:p14="http://schemas.microsoft.com/office/powerpoint/2010/main" val="751861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UDP is now a supported</a:t>
            </a:r>
            <a:r>
              <a:rPr lang="en-US" baseline="0" dirty="0" smtClean="0"/>
              <a:t> protocol in WA (previously wasn’t). </a:t>
            </a:r>
          </a:p>
          <a:p>
            <a:r>
              <a:rPr lang="en-US" baseline="0" dirty="0" smtClean="0"/>
              <a:t>Discuss that by default with virtual machines there is an internal endpoint defined with </a:t>
            </a:r>
            <a:r>
              <a:rPr lang="en-US" baseline="0" dirty="0" err="1" smtClean="0"/>
              <a:t>protcol</a:t>
            </a:r>
            <a:r>
              <a:rPr lang="en-US" baseline="0" dirty="0" smtClean="0"/>
              <a:t>=“all” so essentially all traffic is open between virtual machines. </a:t>
            </a:r>
          </a:p>
          <a:p>
            <a:r>
              <a:rPr lang="en-US" baseline="0" dirty="0" smtClean="0"/>
              <a:t>Windows Server firewall and Linux firewall will still need to be configured to allow traffic.</a:t>
            </a:r>
          </a:p>
          <a:p>
            <a:endParaRPr lang="en-US" baseline="0" dirty="0" smtClean="0"/>
          </a:p>
          <a:p>
            <a:r>
              <a:rPr lang="en-US" baseline="0" dirty="0" smtClean="0"/>
              <a:t>Health probes allow the load balancer to check a custom HTTP path that tells the LB whether the server is healthy or not. For TCP endpoints no http path is required just the port to connect to.</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a:p>
        </p:txBody>
      </p:sp>
    </p:spTree>
    <p:extLst>
      <p:ext uri="{BB962C8B-B14F-4D97-AF65-F5344CB8AC3E}">
        <p14:creationId xmlns:p14="http://schemas.microsoft.com/office/powerpoint/2010/main" val="1763228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a:t>
            </a:r>
            <a:r>
              <a:rPr lang="en-US" baseline="0" dirty="0" smtClean="0"/>
              <a:t> port forwarding is how you can configure direct/non load balanced communication to multiple VMs that have services listening on the same port.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a:p>
        </p:txBody>
      </p:sp>
    </p:spTree>
    <p:extLst>
      <p:ext uri="{BB962C8B-B14F-4D97-AF65-F5344CB8AC3E}">
        <p14:creationId xmlns:p14="http://schemas.microsoft.com/office/powerpoint/2010/main" val="153280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Input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24</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Input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25</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683" rtl="0" eaLnBrk="1" fontAlgn="auto" latinLnBrk="0" hangingPunct="1">
              <a:lnSpc>
                <a:spcPct val="100000"/>
              </a:lnSpc>
              <a:spcBef>
                <a:spcPts val="0"/>
              </a:spcBef>
              <a:spcAft>
                <a:spcPts val="0"/>
              </a:spcAft>
              <a:buClrTx/>
              <a:buSzTx/>
              <a:buFontTx/>
              <a:buNone/>
              <a:tabLst/>
              <a:defRPr/>
            </a:pPr>
            <a:r>
              <a:rPr lang="en-US" dirty="0" smtClean="0"/>
              <a:t>We have now</a:t>
            </a:r>
            <a:r>
              <a:rPr lang="en-US" baseline="0" dirty="0" smtClean="0"/>
              <a:t> offer an SLA for virtual machines running a single instance. This is different from web/worker roles which require two VMs for an SLA.</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a:p>
        </p:txBody>
      </p:sp>
    </p:spTree>
    <p:extLst>
      <p:ext uri="{BB962C8B-B14F-4D97-AF65-F5344CB8AC3E}">
        <p14:creationId xmlns:p14="http://schemas.microsoft.com/office/powerpoint/2010/main" val="3658404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r>
              <a:rPr lang="en-NZ" b="1" dirty="0" smtClean="0"/>
              <a:t>Slide Objective</a:t>
            </a:r>
          </a:p>
          <a:p>
            <a:pPr marL="0" marR="0" indent="0" algn="l" defTabSz="713295" rtl="0" eaLnBrk="1" fontAlgn="auto" latinLnBrk="0" hangingPunct="1">
              <a:lnSpc>
                <a:spcPct val="90000"/>
              </a:lnSpc>
              <a:spcBef>
                <a:spcPts val="0"/>
              </a:spcBef>
              <a:spcAft>
                <a:spcPts val="260"/>
              </a:spcAft>
              <a:buClrTx/>
              <a:buSzTx/>
              <a:buFontTx/>
              <a:buNone/>
              <a:tabLs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Speaker Notes</a:t>
            </a:r>
          </a:p>
          <a:p>
            <a:pPr marL="171450" indent="-171450">
              <a:buFont typeface="Arial" pitchFamily="34" charset="0"/>
              <a:buChar char="•"/>
            </a:pPr>
            <a:r>
              <a:rPr lang="en-NZ" dirty="0" smtClean="0"/>
              <a:t>Fault Domain is a physical unit of failure, and is closely related to the physical infrastructure in the data centers. </a:t>
            </a:r>
          </a:p>
          <a:p>
            <a:pPr marL="337596" lvl="1" indent="-171450">
              <a:buFont typeface="Arial" pitchFamily="34" charset="0"/>
              <a:buChar char="•"/>
            </a:pPr>
            <a:r>
              <a:rPr lang="en-NZ" dirty="0" smtClean="0"/>
              <a:t>In Windows Azure the rack can be considered a fault domain. However there is no 1:1 mapping between fault domain and rack.  </a:t>
            </a:r>
          </a:p>
          <a:p>
            <a:pPr marL="337596" lvl="1" indent="-171450">
              <a:buFont typeface="Arial" pitchFamily="34" charset="0"/>
              <a:buChar char="•"/>
            </a:pPr>
            <a:endParaRPr lang="en-NZ" dirty="0" smtClean="0"/>
          </a:p>
          <a:p>
            <a:pPr marL="171450" indent="-171450">
              <a:buFont typeface="Arial" pitchFamily="34" charset="0"/>
              <a:buChar char="•"/>
            </a:pPr>
            <a:r>
              <a:rPr lang="en-NZ" dirty="0" smtClean="0"/>
              <a:t>Windows Azure Fabric is responsible to deploy the instances of your application in different fault domains. </a:t>
            </a:r>
          </a:p>
          <a:p>
            <a:pPr marL="337596" lvl="1" indent="-171450">
              <a:buFont typeface="Arial" pitchFamily="34" charset="0"/>
              <a:buChar char="•"/>
            </a:pPr>
            <a:r>
              <a:rPr lang="en-NZ" dirty="0" smtClean="0"/>
              <a:t>Obviously this only</a:t>
            </a:r>
            <a:r>
              <a:rPr lang="en-NZ" baseline="0" dirty="0" smtClean="0"/>
              <a:t> applies if you run more than 1 instance</a:t>
            </a:r>
          </a:p>
          <a:p>
            <a:pPr marL="337596" lvl="1" indent="-171450">
              <a:buFont typeface="Arial" pitchFamily="34" charset="0"/>
              <a:buChar char="•"/>
            </a:pPr>
            <a:endParaRPr lang="en-NZ" dirty="0" smtClean="0"/>
          </a:p>
          <a:p>
            <a:pPr marL="171450" indent="-171450">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1450" indent="-171450">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1450" indent="-171450">
              <a:buFont typeface="Arial" pitchFamily="34" charset="0"/>
              <a:buChar char="•"/>
            </a:pPr>
            <a:r>
              <a:rPr lang="en-NZ" dirty="0" smtClean="0"/>
              <a:t>Upgrade Domain is a logical unit, which determines how particular service will be upgraded. </a:t>
            </a:r>
          </a:p>
          <a:p>
            <a:pPr marL="171450" indent="-171450">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1450" indent="-171450">
              <a:buFont typeface="Arial" pitchFamily="34" charset="0"/>
              <a:buChar char="•"/>
            </a:pPr>
            <a:r>
              <a:rPr lang="en-NZ" dirty="0" smtClean="0"/>
              <a:t>Windows Azure Fabric ensures that particular upgrade domain is not within single fault domain</a:t>
            </a:r>
          </a:p>
          <a:p>
            <a:pPr marL="337596" lvl="1" indent="-171450">
              <a:buFont typeface="Arial" pitchFamily="34" charset="0"/>
              <a:buChar char="•"/>
            </a:pPr>
            <a:r>
              <a:rPr lang="en-NZ" dirty="0" smtClean="0"/>
              <a:t>That is Upgrade</a:t>
            </a:r>
            <a:r>
              <a:rPr lang="en-NZ" baseline="0" dirty="0" smtClean="0"/>
              <a:t> domains are orthogonal to fault domains</a:t>
            </a:r>
          </a:p>
          <a:p>
            <a:pPr marL="337596" lvl="1" indent="-171450">
              <a:buFont typeface="Arial" pitchFamily="34" charset="0"/>
              <a:buChar char="•"/>
            </a:pPr>
            <a:endParaRPr lang="en-NZ" baseline="0" dirty="0" smtClean="0"/>
          </a:p>
          <a:p>
            <a:pPr marL="171450" lvl="0" indent="-171450">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010426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r>
              <a:rPr lang="en-NZ" b="1" dirty="0" smtClean="0"/>
              <a:t>Slide Objective</a:t>
            </a:r>
          </a:p>
          <a:p>
            <a:pPr marL="0" marR="0" indent="0" algn="l" defTabSz="713295" rtl="0" eaLnBrk="1" fontAlgn="auto" latinLnBrk="0" hangingPunct="1">
              <a:lnSpc>
                <a:spcPct val="90000"/>
              </a:lnSpc>
              <a:spcBef>
                <a:spcPts val="0"/>
              </a:spcBef>
              <a:spcAft>
                <a:spcPts val="260"/>
              </a:spcAft>
              <a:buClrTx/>
              <a:buSzTx/>
              <a:buFontTx/>
              <a:buNone/>
              <a:tabLs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marL="0" marR="0" indent="0" algn="l" defTabSz="713295" rtl="0" eaLnBrk="1" fontAlgn="auto" latinLnBrk="0" hangingPunct="1">
              <a:lnSpc>
                <a:spcPct val="90000"/>
              </a:lnSpc>
              <a:spcBef>
                <a:spcPts val="0"/>
              </a:spcBef>
              <a:spcAft>
                <a:spcPts val="260"/>
              </a:spcAft>
              <a:buClrTx/>
              <a:buSzTx/>
              <a:buFontTx/>
              <a:buNone/>
              <a:tabLst/>
              <a:defRPr/>
            </a:pPr>
            <a:endParaRPr lang="en-NZ" b="0" dirty="0" smtClean="0"/>
          </a:p>
          <a:p>
            <a:pPr marL="0" marR="0" indent="0" algn="l" defTabSz="713295" rtl="0" eaLnBrk="1" fontAlgn="auto" latinLnBrk="0" hangingPunct="1">
              <a:lnSpc>
                <a:spcPct val="90000"/>
              </a:lnSpc>
              <a:spcBef>
                <a:spcPts val="0"/>
              </a:spcBef>
              <a:spcAft>
                <a:spcPts val="260"/>
              </a:spcAft>
              <a:buClrTx/>
              <a:buSzTx/>
              <a:buFontTx/>
              <a:buNone/>
              <a:tabLst/>
              <a:defRPr/>
            </a:pPr>
            <a:r>
              <a:rPr lang="en-NZ" b="1" dirty="0" smtClean="0"/>
              <a:t>Speaker</a:t>
            </a:r>
            <a:r>
              <a:rPr lang="en-NZ" b="1" baseline="0" dirty="0" smtClean="0"/>
              <a:t> Notes</a:t>
            </a:r>
          </a:p>
          <a:p>
            <a:pPr marL="0" marR="0" indent="0" algn="l" defTabSz="713295" rtl="0" eaLnBrk="1" fontAlgn="auto" latinLnBrk="0" hangingPunct="1">
              <a:lnSpc>
                <a:spcPct val="90000"/>
              </a:lnSpc>
              <a:spcBef>
                <a:spcPts val="0"/>
              </a:spcBef>
              <a:spcAft>
                <a:spcPts val="260"/>
              </a:spcAft>
              <a:buClrTx/>
              <a:buSzTx/>
              <a:buFontTx/>
              <a:buNone/>
              <a:tabLst/>
              <a:defRPr/>
            </a:pPr>
            <a:r>
              <a:rPr lang="en-NZ" b="0" dirty="0" smtClean="0"/>
              <a:t>You can see that our service is well spread out across both fault and upgrade domains</a:t>
            </a:r>
          </a:p>
          <a:p>
            <a:pPr marL="0" marR="0" indent="0" algn="l" defTabSz="713295" rtl="0" eaLnBrk="1" fontAlgn="auto" latinLnBrk="0" hangingPunct="1">
              <a:lnSpc>
                <a:spcPct val="90000"/>
              </a:lnSpc>
              <a:spcBef>
                <a:spcPts val="0"/>
              </a:spcBef>
              <a:spcAft>
                <a:spcPts val="260"/>
              </a:spcAft>
              <a:buClrTx/>
              <a:buSzTx/>
              <a:buFontTx/>
              <a:buNone/>
              <a:tabLst/>
              <a:defRPr/>
            </a:pPr>
            <a:r>
              <a:rPr lang="en-NZ" b="0" dirty="0" smtClean="0"/>
              <a:t>The loss of a fault domain will not cause a failure of our service</a:t>
            </a:r>
            <a:r>
              <a:rPr lang="en-NZ" b="0" baseline="0" dirty="0" smtClean="0"/>
              <a:t> nor will the restart or change of an upgrade domain cause a failure of our service</a:t>
            </a:r>
          </a:p>
          <a:p>
            <a:pPr marL="0" marR="0" indent="0" algn="l" defTabSz="713295" rtl="0" eaLnBrk="1" fontAlgn="auto" latinLnBrk="0" hangingPunct="1">
              <a:lnSpc>
                <a:spcPct val="90000"/>
              </a:lnSpc>
              <a:spcBef>
                <a:spcPts val="0"/>
              </a:spcBef>
              <a:spcAft>
                <a:spcPts val="260"/>
              </a:spcAft>
              <a:buClrTx/>
              <a:buSzTx/>
              <a:buFontTx/>
              <a:buNone/>
              <a:tabLst/>
              <a:defRPr/>
            </a:pPr>
            <a:endParaRPr lang="en-NZ" b="1" baseline="0" dirty="0" smtClean="0"/>
          </a:p>
          <a:p>
            <a:pPr marL="0" marR="0" indent="0" algn="l" defTabSz="713295" rtl="0" eaLnBrk="1" fontAlgn="auto" latinLnBrk="0" hangingPunct="1">
              <a:lnSpc>
                <a:spcPct val="90000"/>
              </a:lnSpc>
              <a:spcBef>
                <a:spcPts val="0"/>
              </a:spcBef>
              <a:spcAft>
                <a:spcPts val="260"/>
              </a:spcAft>
              <a:buClrTx/>
              <a:buSzTx/>
              <a:buFontTx/>
              <a:buNone/>
              <a:tabLst/>
              <a:defRPr/>
            </a:pPr>
            <a:endParaRPr lang="en-NZ" b="1" baseline="0" dirty="0" smtClean="0"/>
          </a:p>
          <a:p>
            <a:pPr marL="0" marR="0" indent="0" algn="l" defTabSz="713295" rtl="0" eaLnBrk="1" fontAlgn="auto" latinLnBrk="0" hangingPunct="1">
              <a:lnSpc>
                <a:spcPct val="90000"/>
              </a:lnSpc>
              <a:spcBef>
                <a:spcPts val="0"/>
              </a:spcBef>
              <a:spcAft>
                <a:spcPts val="260"/>
              </a:spcAft>
              <a:buClrTx/>
              <a:buSzTx/>
              <a:buFontTx/>
              <a:buNone/>
              <a:tabLst/>
              <a:defRPr/>
            </a:pPr>
            <a:r>
              <a:rPr lang="en-NZ" b="1" baseline="0" dirty="0" smtClean="0"/>
              <a:t>Notes</a:t>
            </a:r>
          </a:p>
          <a:p>
            <a:pPr marL="0" marR="0" indent="0" algn="l" defTabSz="713295" rtl="0" eaLnBrk="1" fontAlgn="auto" latinLnBrk="0" hangingPunct="1">
              <a:lnSpc>
                <a:spcPct val="90000"/>
              </a:lnSpc>
              <a:spcBef>
                <a:spcPts val="0"/>
              </a:spcBef>
              <a:spcAft>
                <a:spcPts val="260"/>
              </a:spcAft>
              <a:buClrTx/>
              <a:buSzTx/>
              <a:buFontTx/>
              <a:buNone/>
              <a:tabLst/>
              <a:defRPr/>
            </a:pPr>
            <a:r>
              <a:rPr lang="en-NZ" b="0" dirty="0" smtClean="0"/>
              <a:t>Useful pre-reading here.</a:t>
            </a:r>
          </a:p>
          <a:p>
            <a:pPr marL="0" marR="0" indent="0" algn="l" defTabSz="713295" rtl="0" eaLnBrk="1" fontAlgn="auto" latinLnBrk="0" hangingPunct="1">
              <a:lnSpc>
                <a:spcPct val="90000"/>
              </a:lnSpc>
              <a:spcBef>
                <a:spcPts val="0"/>
              </a:spcBef>
              <a:spcAft>
                <a:spcPts val="260"/>
              </a:spcAft>
              <a:buClrTx/>
              <a:buSzTx/>
              <a:buFontTx/>
              <a:buNone/>
              <a:tabLs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97842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597842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a:t>
            </a:r>
            <a:r>
              <a:rPr lang="en-US" baseline="0" dirty="0" smtClean="0"/>
              <a:t> at least two virtual machines performing the same workload grouped into an availability set you only get the 99.9% SLA. To achieve 99.95 you must use availability sets.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236585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32</a:t>
            </a:fld>
            <a:endParaRPr lang="en-US"/>
          </a:p>
        </p:txBody>
      </p:sp>
    </p:spTree>
    <p:extLst>
      <p:ext uri="{BB962C8B-B14F-4D97-AF65-F5344CB8AC3E}">
        <p14:creationId xmlns:p14="http://schemas.microsoft.com/office/powerpoint/2010/main" val="3206542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Microsoft think about the stack to provide connectivity between on-premise and cloud.</a:t>
            </a:r>
          </a:p>
          <a:p>
            <a:r>
              <a:rPr lang="en-US" dirty="0" smtClean="0"/>
              <a:t>Specifically this</a:t>
            </a:r>
            <a:r>
              <a:rPr lang="en-US" baseline="0" dirty="0" smtClean="0"/>
              <a:t> deck focuses on the last two layers</a:t>
            </a:r>
          </a:p>
          <a:p>
            <a:endParaRPr lang="en-US" baseline="0" dirty="0" smtClean="0"/>
          </a:p>
          <a:p>
            <a:r>
              <a:rPr lang="en-US" baseline="0" dirty="0" err="1" smtClean="0"/>
              <a:t>Servicebus</a:t>
            </a:r>
            <a:r>
              <a:rPr lang="en-US" baseline="0" dirty="0" smtClean="0"/>
              <a:t> </a:t>
            </a:r>
            <a:r>
              <a:rPr lang="en-US" baseline="0" dirty="0" err="1" smtClean="0"/>
              <a:t>vs</a:t>
            </a:r>
            <a:r>
              <a:rPr lang="en-US" baseline="0" dirty="0" smtClean="0"/>
              <a:t> connect – SB requires app code change, Connect/Virtual Networks do not. </a:t>
            </a:r>
          </a:p>
          <a:p>
            <a:endParaRPr lang="en-US" baseline="0" dirty="0" smtClean="0"/>
          </a:p>
          <a:p>
            <a:r>
              <a:rPr lang="en-US" baseline="0" dirty="0" smtClean="0"/>
              <a:t>Virtual Networks are the net new here. They provide site to site connectivity where Connect provided server to server connectivity.</a:t>
            </a:r>
          </a:p>
          <a:p>
            <a:r>
              <a:rPr lang="en-US" baseline="0" dirty="0" smtClean="0"/>
              <a:t>Virtual Networks are the more flexible and powerful option.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205707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a:t>
            </a:r>
            <a:r>
              <a:rPr lang="en-US" baseline="0" dirty="0" smtClean="0"/>
              <a:t> Azure Virtual Networks is our solution to providing hybrid solutions and solutions that require advanced connectivity in the cloud. </a:t>
            </a:r>
          </a:p>
          <a:p>
            <a:r>
              <a:rPr lang="en-US" baseline="0" dirty="0" smtClean="0"/>
              <a:t>Hybrid on-premises to cloud is enabled by using the VPN solution that allows site&lt;-&gt;site connectivity allowing machines on premise and machines in the cloud to appear on the same network.</a:t>
            </a:r>
          </a:p>
          <a:p>
            <a:endParaRPr lang="en-US" baseline="0" dirty="0" smtClean="0"/>
          </a:p>
          <a:p>
            <a:r>
              <a:rPr lang="en-US" baseline="0" dirty="0" smtClean="0"/>
              <a:t>Advanced connectivity solutions are enabled because Windows Azure applications that are deployed in to a virtual network will have persistent IP addresses. This is a requirement for solutions like Active Directory. </a:t>
            </a:r>
          </a:p>
          <a:p>
            <a:endParaRPr lang="en-US" baseline="0" dirty="0" smtClean="0"/>
          </a:p>
          <a:p>
            <a:r>
              <a:rPr lang="en-US" baseline="0" dirty="0" smtClean="0"/>
              <a:t>Other solutions enabled by virtual networks in the cloud are mixing VMs and web/worker role solutions in the same Windows Azure network. This allows for scenarios like web/worker roles to communicate back to VMs running applications like SQL server.</a:t>
            </a:r>
          </a:p>
        </p:txBody>
      </p:sp>
      <p:sp>
        <p:nvSpPr>
          <p:cNvPr id="4" name="Slide Number Placeholder 3"/>
          <p:cNvSpPr>
            <a:spLocks noGrp="1"/>
          </p:cNvSpPr>
          <p:nvPr>
            <p:ph type="sldNum" sz="quarter" idx="10"/>
          </p:nvPr>
        </p:nvSpPr>
        <p:spPr/>
        <p:txBody>
          <a:bodyPr/>
          <a:lstStyle/>
          <a:p>
            <a:fld id="{0110E035-3DF4-4A15-9272-486F21423BC9}" type="slidenum">
              <a:rPr lang="en-US" smtClean="0"/>
              <a:t>36</a:t>
            </a:fld>
            <a:endParaRPr lang="en-US"/>
          </a:p>
        </p:txBody>
      </p:sp>
    </p:spTree>
    <p:extLst>
      <p:ext uri="{BB962C8B-B14F-4D97-AF65-F5344CB8AC3E}">
        <p14:creationId xmlns:p14="http://schemas.microsoft.com/office/powerpoint/2010/main" val="4174180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68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mn-lt"/>
                <a:ea typeface="+mn-ea"/>
                <a:cs typeface="+mn-cs"/>
              </a:rPr>
              <a:t>Windows Azure Virtual Networks provide functionality above and beyond site to site networking. </a:t>
            </a:r>
          </a:p>
          <a:p>
            <a:pPr marL="0" marR="0" lvl="0" indent="0" algn="l" defTabSz="121868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121868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mn-lt"/>
                <a:ea typeface="+mn-ea"/>
                <a:cs typeface="+mn-cs"/>
              </a:rPr>
              <a:t>VNETs also provide persistent IP addresses through an infinite DHCP lease (not static but effectively the same thing).</a:t>
            </a:r>
          </a:p>
          <a:p>
            <a:pPr marL="0" marR="0" lvl="0" indent="0" algn="l" defTabSz="121868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121868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mn-lt"/>
                <a:ea typeface="+mn-ea"/>
                <a:cs typeface="+mn-cs"/>
              </a:rPr>
              <a:t>VNETs also provide the capability of connecting cloud services in the same affinity group directly. This allows for scenarios like web and worker roles to virtual machines running services like SQL Server 2012 or SharePoint.</a:t>
            </a:r>
          </a:p>
          <a:p>
            <a:pPr marL="0" marR="0" lvl="0" indent="0" algn="l" defTabSz="121868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a:p>
        </p:txBody>
      </p:sp>
    </p:spTree>
    <p:extLst>
      <p:ext uri="{BB962C8B-B14F-4D97-AF65-F5344CB8AC3E}">
        <p14:creationId xmlns:p14="http://schemas.microsoft.com/office/powerpoint/2010/main" val="417418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introduction</a:t>
            </a:r>
            <a:r>
              <a:rPr lang="en-US" baseline="0" dirty="0" smtClean="0"/>
              <a:t> of Windows Azure Virtual Machines and Virtual Networks there are an entirely new set of workloads that are suitable.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677540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Building new </a:t>
            </a:r>
            <a:r>
              <a:rPr lang="en-US" dirty="0" err="1" smtClean="0"/>
              <a:t>PaaS</a:t>
            </a:r>
            <a:r>
              <a:rPr lang="en-US" dirty="0" smtClean="0"/>
              <a:t> applications</a:t>
            </a:r>
            <a:r>
              <a:rPr lang="en-US" baseline="0" dirty="0" smtClean="0"/>
              <a:t> is a no-brainer when looking at some of the benefits:</a:t>
            </a:r>
            <a:endParaRPr lang="en-US" dirty="0" smtClean="0"/>
          </a:p>
          <a:p>
            <a:pPr>
              <a:spcBef>
                <a:spcPct val="0"/>
              </a:spcBef>
            </a:pPr>
            <a:endParaRPr lang="en-US" dirty="0" smtClean="0"/>
          </a:p>
          <a:p>
            <a:pPr lvl="1"/>
            <a:r>
              <a:rPr lang="en-US" sz="2400" dirty="0" smtClean="0"/>
              <a:t>Simplified Deployment and Configuration</a:t>
            </a:r>
          </a:p>
          <a:p>
            <a:pPr lvl="1"/>
            <a:r>
              <a:rPr lang="en-US" sz="2400" dirty="0" smtClean="0"/>
              <a:t>Health Model</a:t>
            </a:r>
          </a:p>
          <a:p>
            <a:pPr lvl="1"/>
            <a:r>
              <a:rPr lang="en-US" sz="2400" dirty="0" smtClean="0"/>
              <a:t>Easy High Availability</a:t>
            </a:r>
          </a:p>
          <a:p>
            <a:pPr lvl="1"/>
            <a:r>
              <a:rPr lang="en-US" sz="2400" dirty="0" smtClean="0"/>
              <a:t>Instance Scalability</a:t>
            </a:r>
          </a:p>
          <a:p>
            <a:pPr lvl="1"/>
            <a:r>
              <a:rPr lang="en-US" sz="2400" dirty="0" smtClean="0"/>
              <a:t>OS Patching</a:t>
            </a:r>
          </a:p>
          <a:p>
            <a:pPr lvl="1"/>
            <a:r>
              <a:rPr lang="en-US" sz="2400" dirty="0" smtClean="0"/>
              <a:t>Automatic Firewall Configuration</a:t>
            </a:r>
          </a:p>
          <a:p>
            <a:pPr lvl="1"/>
            <a:r>
              <a:rPr lang="en-US" sz="2400" dirty="0" smtClean="0"/>
              <a:t>Simple Certificate Deployment</a:t>
            </a:r>
          </a:p>
          <a:p>
            <a:pPr>
              <a:spcBef>
                <a:spcPct val="0"/>
              </a:spcBef>
            </a:pPr>
            <a:endParaRPr lang="en-US" dirty="0" smtClean="0"/>
          </a:p>
          <a:p>
            <a:pPr>
              <a:spcBef>
                <a:spcPct val="0"/>
              </a:spcBef>
            </a:pPr>
            <a:r>
              <a:rPr lang="en-US" dirty="0" smtClean="0"/>
              <a:t>However, building new applications</a:t>
            </a:r>
            <a:r>
              <a:rPr lang="en-US" baseline="0" dirty="0" smtClean="0"/>
              <a:t> sometimes comes with a dependency on other systems or legacy code. </a:t>
            </a:r>
          </a:p>
          <a:p>
            <a:pPr>
              <a:spcBef>
                <a:spcPct val="0"/>
              </a:spcBef>
            </a:pPr>
            <a:r>
              <a:rPr lang="en-US" baseline="0" dirty="0" smtClean="0"/>
              <a:t>This has sometimes blocked the development of </a:t>
            </a:r>
            <a:r>
              <a:rPr lang="en-US" baseline="0" dirty="0" err="1" smtClean="0"/>
              <a:t>PaaS</a:t>
            </a:r>
            <a:r>
              <a:rPr lang="en-US" baseline="0" dirty="0" smtClean="0"/>
              <a:t> applications. The </a:t>
            </a:r>
            <a:r>
              <a:rPr lang="en-US" baseline="0" dirty="0" err="1" smtClean="0"/>
              <a:t>IaaS</a:t>
            </a:r>
            <a:r>
              <a:rPr lang="en-US" baseline="0" dirty="0" smtClean="0"/>
              <a:t> offering will unblock these types of applications and allow for the two development models to co-exist and directly communicate. </a:t>
            </a:r>
          </a:p>
          <a:p>
            <a:pPr>
              <a:spcBef>
                <a:spcPct val="0"/>
              </a:spcBef>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92676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TechReady12</a:t>
            </a:r>
            <a:endParaRPr lang="en-US" dirty="0"/>
          </a:p>
        </p:txBody>
      </p:sp>
      <p:sp>
        <p:nvSpPr>
          <p:cNvPr id="5" name="Date Placeholder 4"/>
          <p:cNvSpPr>
            <a:spLocks noGrp="1"/>
          </p:cNvSpPr>
          <p:nvPr>
            <p:ph type="dt" idx="11"/>
          </p:nvPr>
        </p:nvSpPr>
        <p:spPr/>
        <p:txBody>
          <a:bodyPr/>
          <a:lstStyle/>
          <a:p>
            <a:fld id="{AE5897A4-75F2-44CA-ABBE-2B8113464C12}" type="datetime1">
              <a:rPr lang="en-US" smtClean="0"/>
              <a:t>6/20/2012</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963032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the current mixed mode developer</a:t>
            </a:r>
            <a:r>
              <a:rPr lang="en-US" baseline="0" dirty="0" smtClean="0"/>
              <a:t> models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40</a:t>
            </a:fld>
            <a:endParaRPr lang="en-US"/>
          </a:p>
        </p:txBody>
      </p:sp>
    </p:spTree>
    <p:extLst>
      <p:ext uri="{BB962C8B-B14F-4D97-AF65-F5344CB8AC3E}">
        <p14:creationId xmlns:p14="http://schemas.microsoft.com/office/powerpoint/2010/main" val="1009942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022373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0586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44</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a:p>
        </p:txBody>
      </p:sp>
    </p:spTree>
    <p:extLst>
      <p:ext uri="{BB962C8B-B14F-4D97-AF65-F5344CB8AC3E}">
        <p14:creationId xmlns:p14="http://schemas.microsoft.com/office/powerpoint/2010/main" val="346077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a:p>
        </p:txBody>
      </p:sp>
    </p:spTree>
    <p:extLst>
      <p:ext uri="{BB962C8B-B14F-4D97-AF65-F5344CB8AC3E}">
        <p14:creationId xmlns:p14="http://schemas.microsoft.com/office/powerpoint/2010/main" val="375815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a:t>
            </a:r>
            <a:r>
              <a:rPr lang="en-US" baseline="0" dirty="0" err="1" smtClean="0"/>
              <a:t>vhd</a:t>
            </a:r>
            <a:r>
              <a:rPr lang="en-US" baseline="0" dirty="0" smtClean="0"/>
              <a:t> – use </a:t>
            </a:r>
            <a:r>
              <a:rPr lang="en-US" baseline="0" dirty="0" err="1" smtClean="0"/>
              <a:t>CSUpload</a:t>
            </a:r>
            <a:r>
              <a:rPr lang="en-US" baseline="0" dirty="0" smtClean="0"/>
              <a:t> to upload as a page blob to a storage account. From there use the portal to add as an image (</a:t>
            </a:r>
            <a:r>
              <a:rPr lang="en-US" baseline="0" dirty="0" err="1" smtClean="0"/>
              <a:t>sysprepped</a:t>
            </a:r>
            <a:r>
              <a:rPr lang="en-US" baseline="0" dirty="0" smtClean="0"/>
              <a:t>) or disk (configured VM) and there you can create a VM based off of the </a:t>
            </a:r>
            <a:r>
              <a:rPr lang="en-US" baseline="0" dirty="0" err="1" smtClean="0"/>
              <a:t>vhd</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use case is all about using the capture feature of </a:t>
            </a:r>
            <a:r>
              <a:rPr lang="en-US" dirty="0" err="1" smtClean="0"/>
              <a:t>IaaS</a:t>
            </a:r>
            <a:r>
              <a:rPr lang="en-US" baseline="0" dirty="0" smtClean="0"/>
              <a:t> to create OS images. The first part you start with a base </a:t>
            </a:r>
            <a:r>
              <a:rPr lang="en-US" baseline="0" dirty="0" err="1" smtClean="0"/>
              <a:t>vhd</a:t>
            </a:r>
            <a:r>
              <a:rPr lang="en-US" baseline="0" dirty="0" smtClean="0"/>
              <a:t>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 benefits of </a:t>
            </a:r>
            <a:r>
              <a:rPr lang="en-US" dirty="0" err="1" smtClean="0"/>
              <a:t>IaaS</a:t>
            </a:r>
            <a:r>
              <a:rPr lang="en-US" dirty="0" smtClean="0"/>
              <a:t>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g"/><Relationship Id="rId1" Type="http://schemas.openxmlformats.org/officeDocument/2006/relationships/slideMaster" Target="../slideMasters/slideMaster2.xml"/><Relationship Id="rId4" Type="http://schemas.microsoft.com/office/2007/relationships/hdphoto" Target="../media/hdphoto4.wdp"/></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7.png"/><Relationship Id="rId4" Type="http://schemas.microsoft.com/office/2007/relationships/hdphoto" Target="../media/hdphoto5.wdp"/></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460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694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84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00519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6"/>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2499681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61935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30803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203740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233563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8997952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88901828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7306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01489336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53035337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0207721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3717505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7956041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19065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420915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72091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4521208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07212054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763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400">
                <a:solidFill>
                  <a:schemeClr val="bg1">
                    <a:alpha val="98000"/>
                  </a:schemeClr>
                </a:solidFill>
                <a:latin typeface="+mj-lt"/>
              </a:defRPr>
            </a:lvl1pPr>
            <a:lvl2pPr marL="460235" indent="0">
              <a:buFont typeface="Arial" pitchFamily="34" charset="0"/>
              <a:buNone/>
              <a:defRPr/>
            </a:lvl2pPr>
            <a:lvl3pPr marL="855413" indent="0">
              <a:buFont typeface="Arial" pitchFamily="34" charset="0"/>
              <a:buNone/>
              <a:defRPr/>
            </a:lvl3pPr>
            <a:lvl4pPr marL="1258524" indent="0">
              <a:buFont typeface="Arial" pitchFamily="34" charset="0"/>
              <a:buNone/>
              <a:defRPr/>
            </a:lvl4pPr>
            <a:lvl5pPr marL="160448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5960317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24" indent="-4031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8" indent="-3459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50" indent="-33645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337909729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97361191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4" indent="-341214">
              <a:lnSpc>
                <a:spcPct val="90000"/>
              </a:lnSpc>
              <a:buSzPct val="80000"/>
              <a:buFont typeface="Arial" pitchFamily="34" charset="0"/>
              <a:buChar char="•"/>
              <a:defRPr sz="3200"/>
            </a:lvl1pPr>
            <a:lvl2pPr marL="626880" indent="-285666">
              <a:lnSpc>
                <a:spcPct val="90000"/>
              </a:lnSpc>
              <a:buSzPct val="80000"/>
              <a:buFont typeface="Arial" pitchFamily="34" charset="0"/>
              <a:buChar char="•"/>
              <a:defRPr sz="2800"/>
            </a:lvl2pPr>
            <a:lvl3pPr marL="914133" indent="-287254">
              <a:lnSpc>
                <a:spcPct val="90000"/>
              </a:lnSpc>
              <a:buSzPct val="80000"/>
              <a:buFont typeface="Arial" pitchFamily="34" charset="0"/>
              <a:buChar char="•"/>
              <a:defRPr sz="2400"/>
            </a:lvl3pPr>
            <a:lvl4pPr marL="1712412" indent="-225359">
              <a:lnSpc>
                <a:spcPct val="90000"/>
              </a:lnSpc>
              <a:buSzPct val="80000"/>
              <a:buFont typeface="Arial" pitchFamily="34" charset="0"/>
              <a:buChar char="•"/>
              <a:defRPr sz="2000"/>
            </a:lvl4pPr>
            <a:lvl5pPr marL="1944118" indent="-23170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61" indent="-4570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80" indent="-4570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81" indent="-34280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56" indent="-34280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15" indent="-34280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14" lvl="0" indent="-341214" algn="l" defTabSz="914097" rtl="0" eaLnBrk="1" latinLnBrk="0" hangingPunct="1">
              <a:lnSpc>
                <a:spcPct val="90000"/>
              </a:lnSpc>
              <a:spcBef>
                <a:spcPct val="20000"/>
              </a:spcBef>
              <a:buSzPct val="80000"/>
              <a:buFont typeface="Arial" pitchFamily="34" charset="0"/>
              <a:buChar char="•"/>
            </a:pPr>
            <a:r>
              <a:rPr lang="en-US" smtClean="0"/>
              <a:t>Click to edit Master text styles</a:t>
            </a:r>
          </a:p>
          <a:p>
            <a:pPr marL="341214" lvl="1" indent="-341214" algn="l" defTabSz="914097" rtl="0" eaLnBrk="1" latinLnBrk="0" hangingPunct="1">
              <a:lnSpc>
                <a:spcPct val="90000"/>
              </a:lnSpc>
              <a:spcBef>
                <a:spcPct val="20000"/>
              </a:spcBef>
              <a:buSzPct val="80000"/>
              <a:buFont typeface="Arial" pitchFamily="34" charset="0"/>
              <a:buChar char="•"/>
            </a:pPr>
            <a:r>
              <a:rPr lang="en-US" smtClean="0"/>
              <a:t>Second level</a:t>
            </a:r>
          </a:p>
          <a:p>
            <a:pPr marL="341214" lvl="2" indent="-341214" algn="l" defTabSz="914097" rtl="0" eaLnBrk="1" latinLnBrk="0" hangingPunct="1">
              <a:lnSpc>
                <a:spcPct val="90000"/>
              </a:lnSpc>
              <a:spcBef>
                <a:spcPct val="20000"/>
              </a:spcBef>
              <a:buSzPct val="80000"/>
              <a:buFont typeface="Arial" pitchFamily="34" charset="0"/>
              <a:buChar char="•"/>
            </a:pPr>
            <a:r>
              <a:rPr lang="en-US" smtClean="0"/>
              <a:t>Third level</a:t>
            </a:r>
          </a:p>
          <a:p>
            <a:pPr marL="341214" lvl="3" indent="-341214" algn="l" defTabSz="914097" rtl="0" eaLnBrk="1" latinLnBrk="0" hangingPunct="1">
              <a:lnSpc>
                <a:spcPct val="90000"/>
              </a:lnSpc>
              <a:spcBef>
                <a:spcPct val="20000"/>
              </a:spcBef>
              <a:buSzPct val="80000"/>
              <a:buFont typeface="Arial" pitchFamily="34" charset="0"/>
              <a:buChar char="•"/>
            </a:pPr>
            <a:r>
              <a:rPr lang="en-US" smtClean="0"/>
              <a:t>Fourth level</a:t>
            </a:r>
          </a:p>
          <a:p>
            <a:pPr marL="341214" lvl="4" indent="-341214" algn="l" defTabSz="9140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53852776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200" b="0">
                <a:latin typeface="Segoe UI Light" pitchFamily="34" charset="0"/>
              </a:defRPr>
            </a:lvl1pPr>
            <a:lvl2pPr marL="457045" indent="0">
              <a:buNone/>
              <a:defRPr sz="2000" b="1"/>
            </a:lvl2pPr>
            <a:lvl3pPr marL="914097" indent="0">
              <a:buNone/>
              <a:defRPr sz="1900" b="1"/>
            </a:lvl3pPr>
            <a:lvl4pPr marL="1371144" indent="0">
              <a:buNone/>
              <a:defRPr sz="1600" b="1"/>
            </a:lvl4pPr>
            <a:lvl5pPr marL="1828195" indent="0">
              <a:buNone/>
              <a:defRPr sz="1600" b="1"/>
            </a:lvl5pPr>
            <a:lvl6pPr marL="2285237" indent="0">
              <a:buNone/>
              <a:defRPr sz="1600" b="1"/>
            </a:lvl6pPr>
            <a:lvl7pPr marL="2742291" indent="0">
              <a:buNone/>
              <a:defRPr sz="1600" b="1"/>
            </a:lvl7pPr>
            <a:lvl8pPr marL="3199339" indent="0">
              <a:buNone/>
              <a:defRPr sz="1600" b="1"/>
            </a:lvl8pPr>
            <a:lvl9pPr marL="365638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11" indent="-403111">
              <a:buSzPct val="80000"/>
              <a:buFont typeface="Arial" pitchFamily="34" charset="0"/>
              <a:buChar char="•"/>
              <a:defRPr sz="2800"/>
            </a:lvl1pPr>
            <a:lvl2pPr marL="744316" indent="-322169">
              <a:buSzPct val="80000"/>
              <a:buFont typeface="Arial" pitchFamily="34" charset="0"/>
              <a:buChar char="•"/>
              <a:defRPr sz="2800"/>
            </a:lvl2pPr>
            <a:lvl3pPr marL="1026814" indent="-282492" defTabSz="1029989">
              <a:buSzPct val="80000"/>
              <a:buFont typeface="Arial" pitchFamily="34" charset="0"/>
              <a:buChar char="•"/>
              <a:defRPr sz="2400"/>
            </a:lvl3pPr>
            <a:lvl4pPr marL="1317237" indent="-287254">
              <a:buSzPct val="80000"/>
              <a:buFont typeface="Arial" pitchFamily="34" charset="0"/>
              <a:buChar char="•"/>
              <a:defRPr sz="2000"/>
            </a:lvl4pPr>
            <a:lvl5pPr marL="1541014" indent="-22377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200" b="0">
                <a:latin typeface="Segoe UI Light" pitchFamily="34" charset="0"/>
              </a:defRPr>
            </a:lvl1pPr>
            <a:lvl2pPr marL="457045" indent="0">
              <a:buNone/>
              <a:defRPr sz="2000" b="1"/>
            </a:lvl2pPr>
            <a:lvl3pPr marL="914097" indent="0">
              <a:buNone/>
              <a:defRPr sz="1900" b="1"/>
            </a:lvl3pPr>
            <a:lvl4pPr marL="1371144" indent="0">
              <a:buNone/>
              <a:defRPr sz="1600" b="1"/>
            </a:lvl4pPr>
            <a:lvl5pPr marL="1828195" indent="0">
              <a:buNone/>
              <a:defRPr sz="1600" b="1"/>
            </a:lvl5pPr>
            <a:lvl6pPr marL="2285237" indent="0">
              <a:buNone/>
              <a:defRPr sz="1600" b="1"/>
            </a:lvl6pPr>
            <a:lvl7pPr marL="2742291" indent="0">
              <a:buNone/>
              <a:defRPr sz="1600" b="1"/>
            </a:lvl7pPr>
            <a:lvl8pPr marL="3199339" indent="0">
              <a:buNone/>
              <a:defRPr sz="1600" b="1"/>
            </a:lvl8pPr>
            <a:lvl9pPr marL="365638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6" indent="-2962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61" indent="-4570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51" indent="-34280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86" indent="-34280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20" indent="-34280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86" indent="-342801">
              <a:defRPr sz="1600"/>
            </a:lvl6pPr>
            <a:lvl7pPr marL="1602909" indent="-285666">
              <a:defRPr sz="1600"/>
            </a:lvl7pPr>
            <a:lvl8pPr>
              <a:defRPr sz="1600"/>
            </a:lvl8pPr>
            <a:lvl9pPr>
              <a:defRPr sz="1600"/>
            </a:lvl9pPr>
          </a:lstStyle>
          <a:p>
            <a:pPr marL="403111" lvl="0" indent="-403111" algn="l" defTabSz="914097" rtl="0" eaLnBrk="1" latinLnBrk="0" hangingPunct="1">
              <a:lnSpc>
                <a:spcPct val="90000"/>
              </a:lnSpc>
              <a:spcBef>
                <a:spcPct val="20000"/>
              </a:spcBef>
              <a:buSzPct val="80000"/>
            </a:pPr>
            <a:r>
              <a:rPr lang="en-US" smtClean="0"/>
              <a:t>Click to edit Master text styles</a:t>
            </a:r>
          </a:p>
          <a:p>
            <a:pPr marL="403111" lvl="1" indent="-403111" algn="l" defTabSz="914097" rtl="0" eaLnBrk="1" latinLnBrk="0" hangingPunct="1">
              <a:lnSpc>
                <a:spcPct val="90000"/>
              </a:lnSpc>
              <a:spcBef>
                <a:spcPct val="20000"/>
              </a:spcBef>
              <a:buSzPct val="80000"/>
            </a:pPr>
            <a:r>
              <a:rPr lang="en-US" smtClean="0"/>
              <a:t>Second level</a:t>
            </a:r>
          </a:p>
          <a:p>
            <a:pPr marL="403111" lvl="2" indent="-403111" algn="l" defTabSz="914097" rtl="0" eaLnBrk="1" latinLnBrk="0" hangingPunct="1">
              <a:lnSpc>
                <a:spcPct val="90000"/>
              </a:lnSpc>
              <a:spcBef>
                <a:spcPct val="20000"/>
              </a:spcBef>
              <a:buSzPct val="80000"/>
            </a:pPr>
            <a:r>
              <a:rPr lang="en-US" smtClean="0"/>
              <a:t>Third level</a:t>
            </a:r>
          </a:p>
          <a:p>
            <a:pPr marL="403111" lvl="3" indent="-403111" algn="l" defTabSz="914097" rtl="0" eaLnBrk="1" latinLnBrk="0" hangingPunct="1">
              <a:lnSpc>
                <a:spcPct val="90000"/>
              </a:lnSpc>
              <a:spcBef>
                <a:spcPct val="20000"/>
              </a:spcBef>
              <a:buSzPct val="80000"/>
            </a:pPr>
            <a:r>
              <a:rPr lang="en-US" smtClean="0"/>
              <a:t>Fourth level</a:t>
            </a:r>
          </a:p>
          <a:p>
            <a:pPr marL="403111" lvl="4" indent="-403111" algn="l" defTabSz="9140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77378505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1516537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4" name="TextBox 3"/>
          <p:cNvSpPr txBox="1"/>
          <p:nvPr userDrawn="1"/>
        </p:nvSpPr>
        <p:spPr>
          <a:xfrm>
            <a:off x="3415291" y="6344908"/>
            <a:ext cx="4179542" cy="263149"/>
          </a:xfrm>
          <a:prstGeom prst="rect">
            <a:avLst/>
          </a:prstGeom>
          <a:noFill/>
        </p:spPr>
        <p:txBody>
          <a:bodyPr wrap="none" lIns="0" tIns="0" rIns="0" bIns="0" rtlCol="0">
            <a:spAutoFit/>
          </a:bodyPr>
          <a:lstStyle/>
          <a:p>
            <a:pPr>
              <a:lnSpc>
                <a:spcPct val="90000"/>
              </a:lnSpc>
              <a:spcBef>
                <a:spcPct val="20000"/>
              </a:spcBef>
              <a:buSzPct val="80000"/>
            </a:pPr>
            <a:r>
              <a:rPr lang="en-US" sz="1900" dirty="0" smtClean="0">
                <a:solidFill>
                  <a:srgbClr val="DDDDDD">
                    <a:lumMod val="75000"/>
                  </a:srgbClr>
                </a:solidFill>
              </a:rPr>
              <a:t>Microsoft Confidential – NDA Required</a:t>
            </a:r>
            <a:endParaRPr lang="en-US" sz="1900" dirty="0">
              <a:solidFill>
                <a:srgbClr val="DDDDDD">
                  <a:lumMod val="75000"/>
                </a:srgbClr>
              </a:solidFill>
            </a:endParaRPr>
          </a:p>
        </p:txBody>
      </p:sp>
    </p:spTree>
    <p:extLst>
      <p:ext uri="{BB962C8B-B14F-4D97-AF65-F5344CB8AC3E}">
        <p14:creationId xmlns:p14="http://schemas.microsoft.com/office/powerpoint/2010/main" val="131261256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0"/>
            <a:ext cx="6945312" cy="1241879"/>
          </a:xfrm>
        </p:spPr>
        <p:txBody>
          <a:bodyPr lIns="182824" tIns="182824" anchor="ctr" anchorCtr="0"/>
          <a:lstStyle>
            <a:lvl1pPr marL="574507" indent="-57133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3" indent="-34280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97" rtl="0" eaLnBrk="1" latinLnBrk="0" hangingPunct="1">
              <a:lnSpc>
                <a:spcPct val="90000"/>
              </a:lnSpc>
              <a:spcBef>
                <a:spcPts val="0"/>
              </a:spcBef>
              <a:spcAft>
                <a:spcPts val="900"/>
              </a:spcAft>
              <a:buSzPct val="80000"/>
            </a:pPr>
            <a:r>
              <a:rPr lang="en-US" smtClean="0"/>
              <a:t>Click to edit Master text styles</a:t>
            </a:r>
          </a:p>
          <a:p>
            <a:pPr marL="3175" lvl="1" indent="0" algn="l" defTabSz="9140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32"/>
            <a:endParaRPr lang="en-US" sz="1600">
              <a:solidFill>
                <a:srgbClr val="292929"/>
              </a:solidFill>
            </a:endParaRPr>
          </a:p>
        </p:txBody>
      </p:sp>
    </p:spTree>
    <p:extLst>
      <p:ext uri="{BB962C8B-B14F-4D97-AF65-F5344CB8AC3E}">
        <p14:creationId xmlns:p14="http://schemas.microsoft.com/office/powerpoint/2010/main" val="133254189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97" indent="0" algn="ctr">
              <a:buNone/>
              <a:defRPr>
                <a:solidFill>
                  <a:schemeClr val="tx1">
                    <a:tint val="75000"/>
                  </a:schemeClr>
                </a:solidFill>
              </a:defRPr>
            </a:lvl3pPr>
            <a:lvl4pPr marL="1371144" indent="0" algn="ctr">
              <a:buNone/>
              <a:defRPr>
                <a:solidFill>
                  <a:schemeClr val="tx1">
                    <a:tint val="75000"/>
                  </a:schemeClr>
                </a:solidFill>
              </a:defRPr>
            </a:lvl4pPr>
            <a:lvl5pPr marL="1828195" indent="0" algn="ctr">
              <a:buNone/>
              <a:defRPr>
                <a:solidFill>
                  <a:schemeClr val="tx1">
                    <a:tint val="75000"/>
                  </a:schemeClr>
                </a:solidFill>
              </a:defRPr>
            </a:lvl5pPr>
            <a:lvl6pPr marL="2285237" indent="0" algn="ctr">
              <a:buNone/>
              <a:defRPr>
                <a:solidFill>
                  <a:schemeClr val="tx1">
                    <a:tint val="75000"/>
                  </a:schemeClr>
                </a:solidFill>
              </a:defRPr>
            </a:lvl6pPr>
            <a:lvl7pPr marL="2742291" indent="0" algn="ctr">
              <a:buNone/>
              <a:defRPr>
                <a:solidFill>
                  <a:schemeClr val="tx1">
                    <a:tint val="75000"/>
                  </a:schemeClr>
                </a:solidFill>
              </a:defRPr>
            </a:lvl7pPr>
            <a:lvl8pPr marL="3199339" indent="0" algn="ctr">
              <a:buNone/>
              <a:defRPr>
                <a:solidFill>
                  <a:schemeClr val="tx1">
                    <a:tint val="75000"/>
                  </a:schemeClr>
                </a:solidFill>
              </a:defRPr>
            </a:lvl8pPr>
            <a:lvl9pPr marL="36563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spTree>
    <p:extLst>
      <p:ext uri="{BB962C8B-B14F-4D97-AF65-F5344CB8AC3E}">
        <p14:creationId xmlns:p14="http://schemas.microsoft.com/office/powerpoint/2010/main" val="409171263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97" indent="0" algn="ctr">
              <a:buNone/>
              <a:defRPr>
                <a:solidFill>
                  <a:schemeClr val="tx1">
                    <a:tint val="75000"/>
                  </a:schemeClr>
                </a:solidFill>
              </a:defRPr>
            </a:lvl3pPr>
            <a:lvl4pPr marL="1371144" indent="0" algn="ctr">
              <a:buNone/>
              <a:defRPr>
                <a:solidFill>
                  <a:schemeClr val="tx1">
                    <a:tint val="75000"/>
                  </a:schemeClr>
                </a:solidFill>
              </a:defRPr>
            </a:lvl4pPr>
            <a:lvl5pPr marL="1828195" indent="0" algn="ctr">
              <a:buNone/>
              <a:defRPr>
                <a:solidFill>
                  <a:schemeClr val="tx1">
                    <a:tint val="75000"/>
                  </a:schemeClr>
                </a:solidFill>
              </a:defRPr>
            </a:lvl5pPr>
            <a:lvl6pPr marL="2285237" indent="0" algn="ctr">
              <a:buNone/>
              <a:defRPr>
                <a:solidFill>
                  <a:schemeClr val="tx1">
                    <a:tint val="75000"/>
                  </a:schemeClr>
                </a:solidFill>
              </a:defRPr>
            </a:lvl6pPr>
            <a:lvl7pPr marL="2742291" indent="0" algn="ctr">
              <a:buNone/>
              <a:defRPr>
                <a:solidFill>
                  <a:schemeClr val="tx1">
                    <a:tint val="75000"/>
                  </a:schemeClr>
                </a:solidFill>
              </a:defRPr>
            </a:lvl7pPr>
            <a:lvl8pPr marL="3199339" indent="0" algn="ctr">
              <a:buNone/>
              <a:defRPr>
                <a:solidFill>
                  <a:schemeClr val="tx1">
                    <a:tint val="75000"/>
                  </a:schemeClr>
                </a:solidFill>
              </a:defRPr>
            </a:lvl8pPr>
            <a:lvl9pPr marL="36563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endParaRPr lang="en-US">
              <a:solidFill>
                <a:srgbClr val="292929"/>
              </a:solidFill>
            </a:endParaRPr>
          </a:p>
        </p:txBody>
      </p:sp>
    </p:spTree>
    <p:extLst>
      <p:ext uri="{BB962C8B-B14F-4D97-AF65-F5344CB8AC3E}">
        <p14:creationId xmlns:p14="http://schemas.microsoft.com/office/powerpoint/2010/main" val="74033667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745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97" indent="0" algn="ctr">
              <a:buNone/>
              <a:defRPr>
                <a:solidFill>
                  <a:schemeClr val="tx1">
                    <a:tint val="75000"/>
                  </a:schemeClr>
                </a:solidFill>
              </a:defRPr>
            </a:lvl3pPr>
            <a:lvl4pPr marL="1371144" indent="0" algn="ctr">
              <a:buNone/>
              <a:defRPr>
                <a:solidFill>
                  <a:schemeClr val="tx1">
                    <a:tint val="75000"/>
                  </a:schemeClr>
                </a:solidFill>
              </a:defRPr>
            </a:lvl4pPr>
            <a:lvl5pPr marL="1828195" indent="0" algn="ctr">
              <a:buNone/>
              <a:defRPr>
                <a:solidFill>
                  <a:schemeClr val="tx1">
                    <a:tint val="75000"/>
                  </a:schemeClr>
                </a:solidFill>
              </a:defRPr>
            </a:lvl5pPr>
            <a:lvl6pPr marL="2285237" indent="0" algn="ctr">
              <a:buNone/>
              <a:defRPr>
                <a:solidFill>
                  <a:schemeClr val="tx1">
                    <a:tint val="75000"/>
                  </a:schemeClr>
                </a:solidFill>
              </a:defRPr>
            </a:lvl6pPr>
            <a:lvl7pPr marL="2742291" indent="0" algn="ctr">
              <a:buNone/>
              <a:defRPr>
                <a:solidFill>
                  <a:schemeClr val="tx1">
                    <a:tint val="75000"/>
                  </a:schemeClr>
                </a:solidFill>
              </a:defRPr>
            </a:lvl7pPr>
            <a:lvl8pPr marL="3199339" indent="0" algn="ctr">
              <a:buNone/>
              <a:defRPr>
                <a:solidFill>
                  <a:schemeClr val="tx1">
                    <a:tint val="75000"/>
                  </a:schemeClr>
                </a:solidFill>
              </a:defRPr>
            </a:lvl8pPr>
            <a:lvl9pPr marL="36563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spTree>
    <p:extLst>
      <p:ext uri="{BB962C8B-B14F-4D97-AF65-F5344CB8AC3E}">
        <p14:creationId xmlns:p14="http://schemas.microsoft.com/office/powerpoint/2010/main" val="424536092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97" indent="0" algn="ctr">
              <a:buNone/>
              <a:defRPr>
                <a:solidFill>
                  <a:schemeClr val="tx1">
                    <a:tint val="75000"/>
                  </a:schemeClr>
                </a:solidFill>
              </a:defRPr>
            </a:lvl3pPr>
            <a:lvl4pPr marL="1371144" indent="0" algn="ctr">
              <a:buNone/>
              <a:defRPr>
                <a:solidFill>
                  <a:schemeClr val="tx1">
                    <a:tint val="75000"/>
                  </a:schemeClr>
                </a:solidFill>
              </a:defRPr>
            </a:lvl4pPr>
            <a:lvl5pPr marL="1828195" indent="0" algn="ctr">
              <a:buNone/>
              <a:defRPr>
                <a:solidFill>
                  <a:schemeClr val="tx1">
                    <a:tint val="75000"/>
                  </a:schemeClr>
                </a:solidFill>
              </a:defRPr>
            </a:lvl5pPr>
            <a:lvl6pPr marL="2285237" indent="0" algn="ctr">
              <a:buNone/>
              <a:defRPr>
                <a:solidFill>
                  <a:schemeClr val="tx1">
                    <a:tint val="75000"/>
                  </a:schemeClr>
                </a:solidFill>
              </a:defRPr>
            </a:lvl6pPr>
            <a:lvl7pPr marL="2742291" indent="0" algn="ctr">
              <a:buNone/>
              <a:defRPr>
                <a:solidFill>
                  <a:schemeClr val="tx1">
                    <a:tint val="75000"/>
                  </a:schemeClr>
                </a:solidFill>
              </a:defRPr>
            </a:lvl7pPr>
            <a:lvl8pPr marL="3199339" indent="0" algn="ctr">
              <a:buNone/>
              <a:defRPr>
                <a:solidFill>
                  <a:schemeClr val="tx1">
                    <a:tint val="75000"/>
                  </a:schemeClr>
                </a:solidFill>
              </a:defRPr>
            </a:lvl8pPr>
            <a:lvl9pPr marL="36563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endParaRPr lang="en-US" sz="1600">
              <a:solidFill>
                <a:srgbClr val="292929"/>
              </a:solidFill>
            </a:endParaRPr>
          </a:p>
        </p:txBody>
      </p:sp>
    </p:spTree>
    <p:extLst>
      <p:ext uri="{BB962C8B-B14F-4D97-AF65-F5344CB8AC3E}">
        <p14:creationId xmlns:p14="http://schemas.microsoft.com/office/powerpoint/2010/main" val="324107405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97" indent="0" algn="ctr">
              <a:buNone/>
              <a:defRPr>
                <a:solidFill>
                  <a:schemeClr val="tx1">
                    <a:tint val="75000"/>
                  </a:schemeClr>
                </a:solidFill>
              </a:defRPr>
            </a:lvl3pPr>
            <a:lvl4pPr marL="1371144" indent="0" algn="ctr">
              <a:buNone/>
              <a:defRPr>
                <a:solidFill>
                  <a:schemeClr val="tx1">
                    <a:tint val="75000"/>
                  </a:schemeClr>
                </a:solidFill>
              </a:defRPr>
            </a:lvl4pPr>
            <a:lvl5pPr marL="1828195" indent="0" algn="ctr">
              <a:buNone/>
              <a:defRPr>
                <a:solidFill>
                  <a:schemeClr val="tx1">
                    <a:tint val="75000"/>
                  </a:schemeClr>
                </a:solidFill>
              </a:defRPr>
            </a:lvl5pPr>
            <a:lvl6pPr marL="2285237" indent="0" algn="ctr">
              <a:buNone/>
              <a:defRPr>
                <a:solidFill>
                  <a:schemeClr val="tx1">
                    <a:tint val="75000"/>
                  </a:schemeClr>
                </a:solidFill>
              </a:defRPr>
            </a:lvl6pPr>
            <a:lvl7pPr marL="2742291" indent="0" algn="ctr">
              <a:buNone/>
              <a:defRPr>
                <a:solidFill>
                  <a:schemeClr val="tx1">
                    <a:tint val="75000"/>
                  </a:schemeClr>
                </a:solidFill>
              </a:defRPr>
            </a:lvl7pPr>
            <a:lvl8pPr marL="3199339" indent="0" algn="ctr">
              <a:buNone/>
              <a:defRPr>
                <a:solidFill>
                  <a:schemeClr val="tx1">
                    <a:tint val="75000"/>
                  </a:schemeClr>
                </a:solidFill>
              </a:defRPr>
            </a:lvl8pPr>
            <a:lvl9pPr marL="36563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spTree>
    <p:extLst>
      <p:ext uri="{BB962C8B-B14F-4D97-AF65-F5344CB8AC3E}">
        <p14:creationId xmlns:p14="http://schemas.microsoft.com/office/powerpoint/2010/main" val="14484525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117554008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97" tIns="45699" rIns="91397" bIns="45699" numCol="1" anchor="t" anchorCtr="0" compatLnSpc="1">
            <a:prstTxWarp prst="textNoShape">
              <a:avLst/>
            </a:prstTxWarp>
            <a:spAutoFit/>
          </a:bodyPr>
          <a:lstStyle/>
          <a:p>
            <a:pPr algn="ctr" defTabSz="913833"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33"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431636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4558879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35" indent="-460235">
              <a:buClr>
                <a:srgbClr val="FFFFFF"/>
              </a:buClr>
              <a:buSzPct val="70000"/>
              <a:buFontTx/>
              <a:buBlip>
                <a:blip r:embed="rId2"/>
              </a:buBlip>
              <a:defRPr>
                <a:gradFill>
                  <a:gsLst>
                    <a:gs pos="0">
                      <a:srgbClr val="FFFFFF"/>
                    </a:gs>
                    <a:gs pos="86000">
                      <a:srgbClr val="FFFFFF"/>
                    </a:gs>
                  </a:gsLst>
                  <a:lin ang="5400000" scaled="0"/>
                </a:gradFill>
              </a:defRPr>
            </a:lvl1pPr>
            <a:lvl2pPr marL="855413" indent="-395176">
              <a:buClr>
                <a:srgbClr val="FFFFFF"/>
              </a:buClr>
              <a:buSzPct val="70000"/>
              <a:buFontTx/>
              <a:buBlip>
                <a:blip r:embed="rId2"/>
              </a:buBlip>
              <a:defRPr>
                <a:gradFill>
                  <a:gsLst>
                    <a:gs pos="0">
                      <a:srgbClr val="FFFFFF"/>
                    </a:gs>
                    <a:gs pos="86000">
                      <a:srgbClr val="FFFFFF"/>
                    </a:gs>
                  </a:gsLst>
                  <a:lin ang="5400000" scaled="0"/>
                </a:gradFill>
              </a:defRPr>
            </a:lvl2pPr>
            <a:lvl3pPr marL="1258524" indent="-403111">
              <a:buClr>
                <a:srgbClr val="FFFFFF"/>
              </a:buClr>
              <a:buSzPct val="70000"/>
              <a:buFontTx/>
              <a:buBlip>
                <a:blip r:embed="rId2"/>
              </a:buBlip>
              <a:defRPr>
                <a:gradFill>
                  <a:gsLst>
                    <a:gs pos="0">
                      <a:srgbClr val="FFFFFF"/>
                    </a:gs>
                    <a:gs pos="86000">
                      <a:srgbClr val="FFFFFF"/>
                    </a:gs>
                  </a:gsLst>
                  <a:lin ang="5400000" scaled="0"/>
                </a:gradFill>
              </a:defRPr>
            </a:lvl3pPr>
            <a:lvl4pPr marL="1604488" indent="-345973">
              <a:buClr>
                <a:srgbClr val="FFFFFF"/>
              </a:buClr>
              <a:buSzPct val="70000"/>
              <a:buFontTx/>
              <a:buBlip>
                <a:blip r:embed="rId2"/>
              </a:buBlip>
              <a:defRPr>
                <a:gradFill>
                  <a:gsLst>
                    <a:gs pos="0">
                      <a:srgbClr val="FFFFFF"/>
                    </a:gs>
                    <a:gs pos="86000">
                      <a:srgbClr val="FFFFFF"/>
                    </a:gs>
                  </a:gsLst>
                  <a:lin ang="5400000" scaled="0"/>
                </a:gradFill>
              </a:defRPr>
            </a:lvl4pPr>
            <a:lvl5pPr marL="1940950" indent="-33645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859880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35" indent="-460235">
              <a:buClr>
                <a:srgbClr val="FFFFFF"/>
              </a:buClr>
              <a:buSzPct val="70000"/>
              <a:buFontTx/>
              <a:buBlip>
                <a:blip r:embed="rId2"/>
              </a:buBlip>
              <a:defRPr>
                <a:gradFill>
                  <a:gsLst>
                    <a:gs pos="0">
                      <a:srgbClr val="FFFFFF"/>
                    </a:gs>
                    <a:gs pos="86000">
                      <a:srgbClr val="FFFFFF"/>
                    </a:gs>
                  </a:gsLst>
                  <a:lin ang="5400000" scaled="0"/>
                </a:gradFill>
              </a:defRPr>
            </a:lvl1pPr>
            <a:lvl2pPr marL="855413" indent="-395176">
              <a:buClr>
                <a:srgbClr val="FFFFFF"/>
              </a:buClr>
              <a:buSzPct val="70000"/>
              <a:buFontTx/>
              <a:buBlip>
                <a:blip r:embed="rId2"/>
              </a:buBlip>
              <a:defRPr>
                <a:gradFill>
                  <a:gsLst>
                    <a:gs pos="0">
                      <a:srgbClr val="FFFFFF"/>
                    </a:gs>
                    <a:gs pos="86000">
                      <a:srgbClr val="FFFFFF"/>
                    </a:gs>
                  </a:gsLst>
                  <a:lin ang="5400000" scaled="0"/>
                </a:gradFill>
              </a:defRPr>
            </a:lvl2pPr>
            <a:lvl3pPr marL="1258524" indent="-403111">
              <a:buClr>
                <a:srgbClr val="FFFFFF"/>
              </a:buClr>
              <a:buSzPct val="70000"/>
              <a:buFontTx/>
              <a:buBlip>
                <a:blip r:embed="rId2"/>
              </a:buBlip>
              <a:defRPr>
                <a:gradFill>
                  <a:gsLst>
                    <a:gs pos="0">
                      <a:srgbClr val="FFFFFF"/>
                    </a:gs>
                    <a:gs pos="86000">
                      <a:srgbClr val="FFFFFF"/>
                    </a:gs>
                  </a:gsLst>
                  <a:lin ang="5400000" scaled="0"/>
                </a:gradFill>
              </a:defRPr>
            </a:lvl3pPr>
            <a:lvl4pPr marL="1604488" indent="-345973">
              <a:buClr>
                <a:srgbClr val="FFFFFF"/>
              </a:buClr>
              <a:buSzPct val="70000"/>
              <a:buFontTx/>
              <a:buBlip>
                <a:blip r:embed="rId2"/>
              </a:buBlip>
              <a:defRPr>
                <a:gradFill>
                  <a:gsLst>
                    <a:gs pos="0">
                      <a:srgbClr val="FFFFFF"/>
                    </a:gs>
                    <a:gs pos="86000">
                      <a:srgbClr val="FFFFFF"/>
                    </a:gs>
                  </a:gsLst>
                  <a:lin ang="5400000" scaled="0"/>
                </a:gradFill>
              </a:defRPr>
            </a:lvl4pPr>
            <a:lvl5pPr marL="1940950" indent="-33645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8" tIns="76169" rIns="152348"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5920984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7" y="2669440"/>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5"/>
            <a:ext cx="7051386" cy="732551"/>
          </a:xfrm>
        </p:spPr>
        <p:txBody>
          <a:bodyPr>
            <a:normAutofit/>
          </a:bodyPr>
          <a:lstStyle>
            <a:lvl1pPr marL="0" indent="0" algn="l">
              <a:buNone/>
              <a:defRPr sz="2700" b="0" i="0">
                <a:solidFill>
                  <a:srgbClr val="FFFFFF"/>
                </a:solidFill>
                <a:latin typeface="Segoe"/>
                <a:cs typeface="Segoe"/>
              </a:defRPr>
            </a:lvl1pPr>
            <a:lvl2pPr marL="609341" indent="0" algn="ctr">
              <a:buNone/>
              <a:defRPr>
                <a:solidFill>
                  <a:schemeClr val="tx1">
                    <a:tint val="75000"/>
                  </a:schemeClr>
                </a:solidFill>
              </a:defRPr>
            </a:lvl2pPr>
            <a:lvl3pPr marL="1218683" indent="0" algn="ctr">
              <a:buNone/>
              <a:defRPr>
                <a:solidFill>
                  <a:schemeClr val="tx1">
                    <a:tint val="75000"/>
                  </a:schemeClr>
                </a:solidFill>
              </a:defRPr>
            </a:lvl3pPr>
            <a:lvl4pPr marL="1828024" indent="0" algn="ctr">
              <a:buNone/>
              <a:defRPr>
                <a:solidFill>
                  <a:schemeClr val="tx1">
                    <a:tint val="75000"/>
                  </a:schemeClr>
                </a:solidFill>
              </a:defRPr>
            </a:lvl4pPr>
            <a:lvl5pPr marL="2437365" indent="0" algn="ctr">
              <a:buNone/>
              <a:defRPr>
                <a:solidFill>
                  <a:schemeClr val="tx1">
                    <a:tint val="75000"/>
                  </a:schemeClr>
                </a:solidFill>
              </a:defRPr>
            </a:lvl5pPr>
            <a:lvl6pPr marL="3046701" indent="0" algn="ctr">
              <a:buNone/>
              <a:defRPr>
                <a:solidFill>
                  <a:schemeClr val="tx1">
                    <a:tint val="75000"/>
                  </a:schemeClr>
                </a:solidFill>
              </a:defRPr>
            </a:lvl6pPr>
            <a:lvl7pPr marL="3656048" indent="0" algn="ctr">
              <a:buNone/>
              <a:defRPr>
                <a:solidFill>
                  <a:schemeClr val="tx1">
                    <a:tint val="75000"/>
                  </a:schemeClr>
                </a:solidFill>
              </a:defRPr>
            </a:lvl7pPr>
            <a:lvl8pPr marL="4265385" indent="0" algn="ctr">
              <a:buNone/>
              <a:defRPr>
                <a:solidFill>
                  <a:schemeClr val="tx1">
                    <a:tint val="75000"/>
                  </a:schemeClr>
                </a:solidFill>
              </a:defRPr>
            </a:lvl8pPr>
            <a:lvl9pPr marL="4874725"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67" tIns="60933" rIns="121867" bIns="60933"/>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1803091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32"/>
            <a:ext cx="5277761" cy="2836161"/>
          </a:xfrm>
        </p:spPr>
        <p:txBody>
          <a:bodyPr/>
          <a:lstStyle>
            <a:lvl1pPr marL="453091" indent="-453091">
              <a:lnSpc>
                <a:spcPct val="90000"/>
              </a:lnSpc>
              <a:defRPr sz="3700">
                <a:solidFill>
                  <a:schemeClr val="tx1">
                    <a:lumMod val="65000"/>
                    <a:lumOff val="35000"/>
                  </a:schemeClr>
                </a:solidFill>
              </a:defRPr>
            </a:lvl1pPr>
            <a:lvl2pPr marL="897366" indent="-433697">
              <a:lnSpc>
                <a:spcPct val="90000"/>
              </a:lnSpc>
              <a:defRPr sz="3200">
                <a:solidFill>
                  <a:schemeClr val="tx1">
                    <a:lumMod val="65000"/>
                    <a:lumOff val="35000"/>
                  </a:schemeClr>
                </a:solidFill>
              </a:defRPr>
            </a:lvl2pPr>
            <a:lvl3pPr marL="1271118" indent="-384333">
              <a:lnSpc>
                <a:spcPct val="90000"/>
              </a:lnSpc>
              <a:defRPr sz="2700">
                <a:solidFill>
                  <a:schemeClr val="tx1">
                    <a:lumMod val="65000"/>
                    <a:lumOff val="35000"/>
                  </a:schemeClr>
                </a:solidFill>
              </a:defRPr>
            </a:lvl3pPr>
            <a:lvl4pPr marL="1636062" indent="-364937">
              <a:lnSpc>
                <a:spcPct val="90000"/>
              </a:lnSpc>
              <a:defRPr sz="2400">
                <a:solidFill>
                  <a:schemeClr val="tx1">
                    <a:lumMod val="65000"/>
                    <a:lumOff val="35000"/>
                  </a:schemeClr>
                </a:solidFill>
              </a:defRPr>
            </a:lvl4pPr>
            <a:lvl5pPr marL="2020394" indent="-37375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8" y="1487432"/>
            <a:ext cx="5281825" cy="2836161"/>
          </a:xfrm>
        </p:spPr>
        <p:txBody>
          <a:bodyPr/>
          <a:lstStyle>
            <a:lvl1pPr marL="463664" indent="-463664">
              <a:lnSpc>
                <a:spcPct val="90000"/>
              </a:lnSpc>
              <a:defRPr sz="3700">
                <a:solidFill>
                  <a:schemeClr val="tx1">
                    <a:lumMod val="65000"/>
                    <a:lumOff val="35000"/>
                  </a:schemeClr>
                </a:solidFill>
              </a:defRPr>
            </a:lvl1pPr>
            <a:lvl2pPr marL="897366" indent="-453091">
              <a:lnSpc>
                <a:spcPct val="90000"/>
              </a:lnSpc>
              <a:defRPr sz="3200">
                <a:solidFill>
                  <a:schemeClr val="tx1">
                    <a:lumMod val="65000"/>
                    <a:lumOff val="35000"/>
                  </a:schemeClr>
                </a:solidFill>
              </a:defRPr>
            </a:lvl2pPr>
            <a:lvl3pPr marL="1281698" indent="-403731">
              <a:lnSpc>
                <a:spcPct val="90000"/>
              </a:lnSpc>
              <a:defRPr sz="2700">
                <a:solidFill>
                  <a:schemeClr val="tx1">
                    <a:lumMod val="65000"/>
                    <a:lumOff val="35000"/>
                  </a:schemeClr>
                </a:solidFill>
              </a:defRPr>
            </a:lvl3pPr>
            <a:lvl4pPr marL="1636062" indent="-354363">
              <a:lnSpc>
                <a:spcPct val="90000"/>
              </a:lnSpc>
              <a:defRPr sz="2400">
                <a:solidFill>
                  <a:schemeClr val="tx1">
                    <a:lumMod val="65000"/>
                    <a:lumOff val="35000"/>
                  </a:schemeClr>
                </a:solidFill>
              </a:defRPr>
            </a:lvl4pPr>
            <a:lvl5pPr marL="2020394" indent="-364937">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67" tIns="60933" rIns="121867" bIns="60933"/>
          <a:lstStyle>
            <a:lvl1pPr algn="ctr">
              <a:defRPr b="0" i="0">
                <a:solidFill>
                  <a:schemeClr val="tx1">
                    <a:lumMod val="95000"/>
                    <a:lumOff val="5000"/>
                  </a:schemeClr>
                </a:solidFill>
                <a:latin typeface="Segoe"/>
                <a:cs typeface="Segoe"/>
              </a:defRPr>
            </a:lvl1pPr>
          </a:lstStyle>
          <a:p>
            <a:fld id="{1C24C1D7-E85D-3D41-874A-BD44A6CAB932}" type="slidenum">
              <a:rPr lang="en-US" smtClean="0">
                <a:solidFill>
                  <a:srgbClr val="292929">
                    <a:lumMod val="95000"/>
                    <a:lumOff val="5000"/>
                  </a:srgbClr>
                </a:solidFill>
              </a:rPr>
              <a:pPr/>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82" y="6073873"/>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3"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3" y="6233175"/>
            <a:ext cx="1847701" cy="495300"/>
          </a:xfrm>
          <a:prstGeom prst="rect">
            <a:avLst/>
          </a:prstGeom>
        </p:spPr>
      </p:pic>
    </p:spTree>
    <p:extLst>
      <p:ext uri="{BB962C8B-B14F-4D97-AF65-F5344CB8AC3E}">
        <p14:creationId xmlns:p14="http://schemas.microsoft.com/office/powerpoint/2010/main" val="22559529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77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67" tIns="60933" rIns="121867" bIns="60933"/>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40002307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49952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530266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15331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5959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9646727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5072685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6607938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044683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335195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538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543754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06746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18819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59082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037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87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01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3.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735597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68"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3834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Lst>
  <p:transition>
    <p:fade/>
  </p:transition>
  <p:timing>
    <p:tnLst>
      <p:par>
        <p:cTn id="1" dur="indefinite" restart="never" nodeType="tmRoot"/>
      </p:par>
    </p:tnLst>
  </p:timing>
  <p:txStyles>
    <p:titleStyle>
      <a:lvl1pPr algn="l" defTabSz="9140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5" indent="-460235" algn="l" defTabSz="9140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13" indent="-395176" algn="l" defTabSz="9140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24" indent="-403111" algn="l" defTabSz="9140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488" indent="-345973" algn="l" defTabSz="9140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50" indent="-336452" algn="l" defTabSz="9140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7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13"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64"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1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97" rtl="0" eaLnBrk="1" latinLnBrk="0" hangingPunct="1">
        <a:defRPr sz="1900" kern="1200">
          <a:solidFill>
            <a:schemeClr val="tx1"/>
          </a:solidFill>
          <a:latin typeface="+mn-lt"/>
          <a:ea typeface="+mn-ea"/>
          <a:cs typeface="+mn-cs"/>
        </a:defRPr>
      </a:lvl1pPr>
      <a:lvl2pPr marL="457045" algn="l" defTabSz="914097" rtl="0" eaLnBrk="1" latinLnBrk="0" hangingPunct="1">
        <a:defRPr sz="1900" kern="1200">
          <a:solidFill>
            <a:schemeClr val="tx1"/>
          </a:solidFill>
          <a:latin typeface="+mn-lt"/>
          <a:ea typeface="+mn-ea"/>
          <a:cs typeface="+mn-cs"/>
        </a:defRPr>
      </a:lvl2pPr>
      <a:lvl3pPr marL="914097" algn="l" defTabSz="914097" rtl="0" eaLnBrk="1" latinLnBrk="0" hangingPunct="1">
        <a:defRPr sz="1900" kern="1200">
          <a:solidFill>
            <a:schemeClr val="tx1"/>
          </a:solidFill>
          <a:latin typeface="+mn-lt"/>
          <a:ea typeface="+mn-ea"/>
          <a:cs typeface="+mn-cs"/>
        </a:defRPr>
      </a:lvl3pPr>
      <a:lvl4pPr marL="1371144" algn="l" defTabSz="914097" rtl="0" eaLnBrk="1" latinLnBrk="0" hangingPunct="1">
        <a:defRPr sz="1900" kern="1200">
          <a:solidFill>
            <a:schemeClr val="tx1"/>
          </a:solidFill>
          <a:latin typeface="+mn-lt"/>
          <a:ea typeface="+mn-ea"/>
          <a:cs typeface="+mn-cs"/>
        </a:defRPr>
      </a:lvl4pPr>
      <a:lvl5pPr marL="1828195" algn="l" defTabSz="914097" rtl="0" eaLnBrk="1" latinLnBrk="0" hangingPunct="1">
        <a:defRPr sz="1900" kern="1200">
          <a:solidFill>
            <a:schemeClr val="tx1"/>
          </a:solidFill>
          <a:latin typeface="+mn-lt"/>
          <a:ea typeface="+mn-ea"/>
          <a:cs typeface="+mn-cs"/>
        </a:defRPr>
      </a:lvl5pPr>
      <a:lvl6pPr marL="2285237" algn="l" defTabSz="914097" rtl="0" eaLnBrk="1" latinLnBrk="0" hangingPunct="1">
        <a:defRPr sz="1900" kern="1200">
          <a:solidFill>
            <a:schemeClr val="tx1"/>
          </a:solidFill>
          <a:latin typeface="+mn-lt"/>
          <a:ea typeface="+mn-ea"/>
          <a:cs typeface="+mn-cs"/>
        </a:defRPr>
      </a:lvl6pPr>
      <a:lvl7pPr marL="2742291" algn="l" defTabSz="914097" rtl="0" eaLnBrk="1" latinLnBrk="0" hangingPunct="1">
        <a:defRPr sz="1900" kern="1200">
          <a:solidFill>
            <a:schemeClr val="tx1"/>
          </a:solidFill>
          <a:latin typeface="+mn-lt"/>
          <a:ea typeface="+mn-ea"/>
          <a:cs typeface="+mn-cs"/>
        </a:defRPr>
      </a:lvl7pPr>
      <a:lvl8pPr marL="3199339" algn="l" defTabSz="914097" rtl="0" eaLnBrk="1" latinLnBrk="0" hangingPunct="1">
        <a:defRPr sz="1900" kern="1200">
          <a:solidFill>
            <a:schemeClr val="tx1"/>
          </a:solidFill>
          <a:latin typeface="+mn-lt"/>
          <a:ea typeface="+mn-ea"/>
          <a:cs typeface="+mn-cs"/>
        </a:defRPr>
      </a:lvl8pPr>
      <a:lvl9pPr marL="3656388" algn="l" defTabSz="9140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10376957"/>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4.xml"/><Relationship Id="rId7" Type="http://schemas.openxmlformats.org/officeDocument/2006/relationships/slideLayout" Target="../slideLayouts/slideLayout24.xml"/><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tags" Target="../tags/tag7.xml"/><Relationship Id="rId11" Type="http://schemas.openxmlformats.org/officeDocument/2006/relationships/image" Target="../media/image39.png"/><Relationship Id="rId5" Type="http://schemas.openxmlformats.org/officeDocument/2006/relationships/tags" Target="../tags/tag6.xml"/><Relationship Id="rId10" Type="http://schemas.openxmlformats.org/officeDocument/2006/relationships/image" Target="../media/image40.emf"/><Relationship Id="rId4" Type="http://schemas.openxmlformats.org/officeDocument/2006/relationships/tags" Target="../tags/tag5.xml"/><Relationship Id="rId9"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9.xml"/><Relationship Id="rId7" Type="http://schemas.openxmlformats.org/officeDocument/2006/relationships/notesSlide" Target="../notesSlides/notesSlide13.xml"/><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slideLayout" Target="../slideLayouts/slideLayout24.xml"/><Relationship Id="rId5" Type="http://schemas.openxmlformats.org/officeDocument/2006/relationships/tags" Target="../tags/tag11.xml"/><Relationship Id="rId10" Type="http://schemas.openxmlformats.org/officeDocument/2006/relationships/image" Target="../media/image40.emf"/><Relationship Id="rId4" Type="http://schemas.openxmlformats.org/officeDocument/2006/relationships/tags" Target="../tags/tag10.xml"/><Relationship Id="rId9"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3.xml"/><Relationship Id="rId7" Type="http://schemas.openxmlformats.org/officeDocument/2006/relationships/slideLayout" Target="../slideLayouts/slideLayout24.xml"/><Relationship Id="rId2" Type="http://schemas.openxmlformats.org/officeDocument/2006/relationships/tags" Target="../tags/tag12.xml"/><Relationship Id="rId1" Type="http://schemas.openxmlformats.org/officeDocument/2006/relationships/vmlDrawing" Target="../drawings/vmlDrawing3.vml"/><Relationship Id="rId6" Type="http://schemas.openxmlformats.org/officeDocument/2006/relationships/tags" Target="../tags/tag16.xml"/><Relationship Id="rId11" Type="http://schemas.openxmlformats.org/officeDocument/2006/relationships/image" Target="../media/image40.emf"/><Relationship Id="rId5" Type="http://schemas.openxmlformats.org/officeDocument/2006/relationships/tags" Target="../tags/tag15.xml"/><Relationship Id="rId10" Type="http://schemas.openxmlformats.org/officeDocument/2006/relationships/oleObject" Target="../embeddings/oleObject3.bin"/><Relationship Id="rId4" Type="http://schemas.openxmlformats.org/officeDocument/2006/relationships/tags" Target="../tags/tag14.xml"/><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tags" Target="../tags/tag34.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notesSlide" Target="../notesSlides/notesSlide22.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tags" Target="../tags/tag31.xml"/><Relationship Id="rId10" Type="http://schemas.openxmlformats.org/officeDocument/2006/relationships/tags" Target="../tags/tag26.xml"/><Relationship Id="rId19" Type="http://schemas.openxmlformats.org/officeDocument/2006/relationships/slideLayout" Target="../slideLayouts/slideLayout35.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2" Type="http://schemas.openxmlformats.org/officeDocument/2006/relationships/tags" Target="../tags/tag36.xml"/><Relationship Id="rId16" Type="http://schemas.openxmlformats.org/officeDocument/2006/relationships/notesSlide" Target="../notesSlides/notesSlide23.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slideLayout" Target="../slideLayouts/slideLayout24.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31.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41.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40.emf"/><Relationship Id="rId2" Type="http://schemas.openxmlformats.org/officeDocument/2006/relationships/tags" Target="../tags/tag49.xml"/><Relationship Id="rId1" Type="http://schemas.openxmlformats.org/officeDocument/2006/relationships/vmlDrawing" Target="../drawings/vmlDrawing4.vml"/><Relationship Id="rId6" Type="http://schemas.openxmlformats.org/officeDocument/2006/relationships/tags" Target="../tags/tag53.xml"/><Relationship Id="rId11" Type="http://schemas.openxmlformats.org/officeDocument/2006/relationships/oleObject" Target="../embeddings/oleObject4.bin"/><Relationship Id="rId5" Type="http://schemas.openxmlformats.org/officeDocument/2006/relationships/tags" Target="../tags/tag52.xml"/><Relationship Id="rId10" Type="http://schemas.openxmlformats.org/officeDocument/2006/relationships/notesSlide" Target="../notesSlides/notesSlide24.xml"/><Relationship Id="rId4" Type="http://schemas.openxmlformats.org/officeDocument/2006/relationships/tags" Target="../tags/tag51.xml"/><Relationship Id="rId9"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microsoft.com/office/2007/relationships/hdphoto" Target="../media/hdphoto8.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10" Type="http://schemas.openxmlformats.org/officeDocument/2006/relationships/notesSlide" Target="../notesSlides/notesSlide28.xml"/><Relationship Id="rId4" Type="http://schemas.openxmlformats.org/officeDocument/2006/relationships/tags" Target="../tags/tag59.xml"/><Relationship Id="rId9"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notesSlide" Target="../notesSlides/notesSlide29.xml"/><Relationship Id="rId4" Type="http://schemas.openxmlformats.org/officeDocument/2006/relationships/tags" Target="../tags/tag67.xml"/><Relationship Id="rId9"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tags" Target="../tags/tag7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7.wdp"/><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36.png"/><Relationship Id="rId5" Type="http://schemas.microsoft.com/office/2007/relationships/hdphoto" Target="../media/hdphoto6.wdp"/><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Windows Azure</a:t>
            </a:r>
            <a:br>
              <a:rPr lang="en-US" dirty="0" smtClean="0"/>
            </a:br>
            <a:r>
              <a:rPr lang="en-US" dirty="0" smtClean="0"/>
              <a:t>Virtual Machines</a:t>
            </a:r>
            <a:br>
              <a:rPr lang="en-US" dirty="0" smtClean="0"/>
            </a:br>
            <a:endParaRPr lang="en-US" dirty="0"/>
          </a:p>
        </p:txBody>
      </p:sp>
      <p:sp>
        <p:nvSpPr>
          <p:cNvPr id="5" name="Subtitle 4"/>
          <p:cNvSpPr>
            <a:spLocks noGrp="1"/>
          </p:cNvSpPr>
          <p:nvPr>
            <p:ph type="body" sz="quarter" idx="12"/>
          </p:nvPr>
        </p:nvSpPr>
        <p:spPr>
          <a:xfrm>
            <a:off x="521210" y="5482007"/>
            <a:ext cx="6483097" cy="1228028"/>
          </a:xfrm>
        </p:spPr>
        <p:txBody>
          <a:bodyPr/>
          <a:lstStyle/>
          <a:p>
            <a:r>
              <a:rPr lang="en-US" dirty="0" smtClean="0"/>
              <a:t>Speaker</a:t>
            </a:r>
          </a:p>
          <a:p>
            <a:r>
              <a:rPr lang="en-US" dirty="0" smtClean="0"/>
              <a:t>Title</a:t>
            </a:r>
          </a:p>
          <a:p>
            <a:r>
              <a:rPr lang="en-US" smtClean="0"/>
              <a:t>Organization</a:t>
            </a:r>
          </a:p>
          <a:p>
            <a:endParaRPr lang="en-US" dirty="0" smtClean="0"/>
          </a:p>
        </p:txBody>
      </p:sp>
    </p:spTree>
    <p:extLst>
      <p:ext uri="{BB962C8B-B14F-4D97-AF65-F5344CB8AC3E}">
        <p14:creationId xmlns:p14="http://schemas.microsoft.com/office/powerpoint/2010/main" val="3772382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104901"/>
            <a:ext cx="5421625" cy="516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72" tIns="60936" rIns="121872" bIns="60936"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6" name="Rectangle 5"/>
          <p:cNvSpPr/>
          <p:nvPr/>
        </p:nvSpPr>
        <p:spPr bwMode="auto">
          <a:xfrm>
            <a:off x="6259335" y="1104901"/>
            <a:ext cx="5421625" cy="5168899"/>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72" tIns="60936" rIns="121872" bIns="60936"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Image Mobility</a:t>
            </a:r>
            <a:endParaRPr lang="en-US" sz="5400" dirty="0"/>
          </a:p>
        </p:txBody>
      </p:sp>
      <p:sp>
        <p:nvSpPr>
          <p:cNvPr id="3" name="Rectangle 2"/>
          <p:cNvSpPr/>
          <p:nvPr/>
        </p:nvSpPr>
        <p:spPr bwMode="auto">
          <a:xfrm>
            <a:off x="508433" y="1104901"/>
            <a:ext cx="5429858" cy="800099"/>
          </a:xfrm>
          <a:prstGeom prst="rect">
            <a:avLst/>
          </a:prstGeom>
          <a:noFill/>
          <a:ln w="9525" cap="flat" cmpd="sng" algn="ctr">
            <a:noFill/>
            <a:prstDash val="solid"/>
            <a:headEnd type="none" w="med" len="med"/>
            <a:tailEnd type="none" w="med" len="med"/>
          </a:ln>
          <a:effectLst/>
        </p:spPr>
        <p:txBody>
          <a:bodyPr vert="horz" wrap="square" lIns="243757" tIns="60939" rIns="121877" bIns="60939" numCol="1" rtlCol="0" anchor="ctr" anchorCtr="0" compatLnSpc="1">
            <a:prstTxWarp prst="textNoShape">
              <a:avLst/>
            </a:prstTxWarp>
          </a:bodyPr>
          <a:lstStyle/>
          <a:p>
            <a:pPr lvl="0">
              <a:lnSpc>
                <a:spcPct val="90000"/>
              </a:lnSpc>
              <a:buSzPct val="90000"/>
              <a:defRPr/>
            </a:pPr>
            <a:r>
              <a:rPr lang="en-US" sz="2800" kern="0" dirty="0">
                <a:solidFill>
                  <a:schemeClr val="tx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1101" y="1104901"/>
            <a:ext cx="5429858" cy="800099"/>
          </a:xfrm>
          <a:prstGeom prst="rect">
            <a:avLst/>
          </a:prstGeom>
          <a:noFill/>
          <a:ln w="9525" cap="flat" cmpd="sng" algn="ctr">
            <a:noFill/>
            <a:prstDash val="solid"/>
            <a:headEnd type="none" w="med" len="med"/>
            <a:tailEnd type="none" w="med" len="med"/>
          </a:ln>
          <a:effectLst/>
        </p:spPr>
        <p:txBody>
          <a:bodyPr vert="horz" wrap="square" lIns="243757" tIns="60939" rIns="121877" bIns="60939" numCol="1" rtlCol="0" anchor="ctr" anchorCtr="0" compatLnSpc="1">
            <a:prstTxWarp prst="textNoShape">
              <a:avLst/>
            </a:prstTxWarp>
          </a:bodyPr>
          <a:lstStyle/>
          <a:p>
            <a:pPr>
              <a:lnSpc>
                <a:spcPct val="90000"/>
              </a:lnSpc>
              <a:buSzPct val="90000"/>
              <a:defRPr/>
            </a:pPr>
            <a:r>
              <a:rPr lang="en-US" sz="2800" kern="0" dirty="0">
                <a:solidFill>
                  <a:schemeClr val="tx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399133" y="2686268"/>
            <a:ext cx="5078677" cy="280626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77" tIns="60939" rIns="121877" bIns="60939" numCol="1" anchor="t" anchorCtr="0" compatLnSpc="1">
            <a:prstTxWarp prst="textNoShape">
              <a:avLst/>
            </a:prstTxWarp>
          </a:bodyPr>
          <a:lstStyle/>
          <a:p>
            <a:endParaRPr lang="en-US"/>
          </a:p>
        </p:txBody>
      </p:sp>
      <p:sp>
        <p:nvSpPr>
          <p:cNvPr id="26" name="Right Arrow 25"/>
          <p:cNvSpPr/>
          <p:nvPr/>
        </p:nvSpPr>
        <p:spPr bwMode="auto">
          <a:xfrm>
            <a:off x="8008932" y="3866133"/>
            <a:ext cx="1234260" cy="572387"/>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27" name="Freeform 24"/>
          <p:cNvSpPr>
            <a:spLocks noEditPoints="1"/>
          </p:cNvSpPr>
          <p:nvPr/>
        </p:nvSpPr>
        <p:spPr bwMode="black">
          <a:xfrm>
            <a:off x="9418962" y="3733800"/>
            <a:ext cx="1052029" cy="8128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121877" tIns="60939" rIns="121877" bIns="60939" numCol="1" anchor="t" anchorCtr="0" compatLnSpc="1">
            <a:prstTxWarp prst="textNoShape">
              <a:avLst/>
            </a:prstTxWarp>
          </a:bodyPr>
          <a:lstStyle/>
          <a:p>
            <a:endParaRPr lang="en-US"/>
          </a:p>
        </p:txBody>
      </p:sp>
      <p:sp>
        <p:nvSpPr>
          <p:cNvPr id="7" name="U-Turn Arrow 6"/>
          <p:cNvSpPr/>
          <p:nvPr/>
        </p:nvSpPr>
        <p:spPr bwMode="auto">
          <a:xfrm>
            <a:off x="4773956" y="2718897"/>
            <a:ext cx="2724123" cy="695088"/>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29" name="U-Turn Arrow 28"/>
          <p:cNvSpPr/>
          <p:nvPr/>
        </p:nvSpPr>
        <p:spPr bwMode="auto">
          <a:xfrm rot="10800000">
            <a:off x="4773957" y="4664311"/>
            <a:ext cx="2640912" cy="695088"/>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33" name="Left-Right Arrow 32"/>
          <p:cNvSpPr/>
          <p:nvPr/>
        </p:nvSpPr>
        <p:spPr bwMode="auto">
          <a:xfrm>
            <a:off x="2945633" y="3854009"/>
            <a:ext cx="1234260" cy="572387"/>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34" name="Freeform 24"/>
          <p:cNvSpPr>
            <a:spLocks noEditPoints="1"/>
          </p:cNvSpPr>
          <p:nvPr/>
        </p:nvSpPr>
        <p:spPr bwMode="black">
          <a:xfrm>
            <a:off x="1625182" y="3745925"/>
            <a:ext cx="1052029" cy="8128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121877" tIns="60939" rIns="121877" bIns="60939" numCol="1" anchor="t" anchorCtr="0" compatLnSpc="1">
            <a:prstTxWarp prst="textNoShape">
              <a:avLst/>
            </a:prstTxWarp>
          </a:bodyPr>
          <a:lstStyle/>
          <a:p>
            <a:endParaRPr lang="en-US"/>
          </a:p>
        </p:txBody>
      </p:sp>
      <p:grpSp>
        <p:nvGrpSpPr>
          <p:cNvPr id="10" name="Group 9"/>
          <p:cNvGrpSpPr/>
          <p:nvPr/>
        </p:nvGrpSpPr>
        <p:grpSpPr>
          <a:xfrm>
            <a:off x="4233044" y="3409407"/>
            <a:ext cx="1232078" cy="1358503"/>
            <a:chOff x="4202160" y="3357139"/>
            <a:chExt cx="1415772" cy="1561046"/>
          </a:xfrm>
        </p:grpSpPr>
        <p:sp>
          <p:nvSpPr>
            <p:cNvPr id="19" name="Freeform 6"/>
            <p:cNvSpPr>
              <a:spLocks noChangeAspect="1" noEditPoints="1"/>
            </p:cNvSpPr>
            <p:nvPr/>
          </p:nvSpPr>
          <p:spPr bwMode="black">
            <a:xfrm>
              <a:off x="4416318" y="3751217"/>
              <a:ext cx="912256" cy="1166968"/>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 name="Rectangle 19"/>
            <p:cNvSpPr/>
            <p:nvPr/>
          </p:nvSpPr>
          <p:spPr>
            <a:xfrm>
              <a:off x="4202160" y="3357139"/>
              <a:ext cx="1415772" cy="355481"/>
            </a:xfrm>
            <a:prstGeom prst="rect">
              <a:avLst/>
            </a:prstGeom>
          </p:spPr>
          <p:txBody>
            <a:bodyPr wrap="none">
              <a:spAutoFit/>
            </a:bodyPr>
            <a:lstStyle/>
            <a:p>
              <a:pPr algn="ctr">
                <a:lnSpc>
                  <a:spcPct val="90000"/>
                </a:lnSpc>
                <a:buSzPct val="90000"/>
              </a:pPr>
              <a:r>
                <a:rPr lang="en-US" sz="1900" kern="0" dirty="0" err="1">
                  <a:solidFill>
                    <a:schemeClr val="tx1">
                      <a:alpha val="99000"/>
                    </a:schemeClr>
                  </a:solidFill>
                  <a:ea typeface="Segoe UI" pitchFamily="34" charset="0"/>
                  <a:cs typeface="Segoe UI" pitchFamily="34" charset="0"/>
                </a:rPr>
                <a:t>MyApp.vhd</a:t>
              </a:r>
              <a:endParaRPr lang="en-US" sz="1900" kern="0" dirty="0">
                <a:solidFill>
                  <a:schemeClr val="tx1">
                    <a:alpha val="99000"/>
                  </a:schemeClr>
                </a:solidFill>
                <a:ea typeface="Segoe UI" pitchFamily="34" charset="0"/>
                <a:cs typeface="Segoe UI" pitchFamily="34" charset="0"/>
              </a:endParaRPr>
            </a:p>
          </p:txBody>
        </p:sp>
      </p:grpSp>
      <p:grpSp>
        <p:nvGrpSpPr>
          <p:cNvPr id="9" name="Group 8"/>
          <p:cNvGrpSpPr/>
          <p:nvPr/>
        </p:nvGrpSpPr>
        <p:grpSpPr>
          <a:xfrm>
            <a:off x="6910070" y="3538331"/>
            <a:ext cx="857595" cy="1002836"/>
            <a:chOff x="8540087" y="3876261"/>
            <a:chExt cx="857595" cy="1002836"/>
          </a:xfrm>
        </p:grpSpPr>
        <p:sp>
          <p:nvSpPr>
            <p:cNvPr id="18" name="Oval 17"/>
            <p:cNvSpPr/>
            <p:nvPr/>
          </p:nvSpPr>
          <p:spPr bwMode="auto">
            <a:xfrm>
              <a:off x="8566953" y="3888420"/>
              <a:ext cx="825623" cy="3373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22"/>
            <p:cNvSpPr>
              <a:spLocks noEditPoints="1"/>
            </p:cNvSpPr>
            <p:nvPr/>
          </p:nvSpPr>
          <p:spPr bwMode="auto">
            <a:xfrm flipH="1">
              <a:off x="8540087" y="3876261"/>
              <a:ext cx="857595" cy="100283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fontAlgn="base">
                <a:lnSpc>
                  <a:spcPct val="90000"/>
                </a:lnSpc>
                <a:spcBef>
                  <a:spcPct val="0"/>
                </a:spcBef>
                <a:spcAft>
                  <a:spcPct val="0"/>
                </a:spcAft>
                <a:buSzPct val="90000"/>
              </a:pPr>
              <a:r>
                <a:rPr lang="en-US" sz="1600" kern="0" smtClean="0">
                  <a:gradFill>
                    <a:gsLst>
                      <a:gs pos="85000">
                        <a:srgbClr val="FFFFFF"/>
                      </a:gs>
                      <a:gs pos="0">
                        <a:srgbClr val="FFFFFF"/>
                      </a:gs>
                    </a:gsLst>
                    <a:lin ang="5400000" scaled="0"/>
                  </a:gradFill>
                  <a:ea typeface="Segoe UI" pitchFamily="34" charset="0"/>
                  <a:cs typeface="Segoe UI" pitchFamily="34" charset="0"/>
                </a:rPr>
                <a:t>Blob</a:t>
              </a:r>
              <a:r>
                <a:rPr lang="en-US" sz="1600" kern="0" dirty="0" smtClean="0">
                  <a:gradFill>
                    <a:gsLst>
                      <a:gs pos="85000">
                        <a:srgbClr val="FFFFFF"/>
                      </a:gs>
                      <a:gs pos="0">
                        <a:srgbClr val="FFFFFF"/>
                      </a:gs>
                    </a:gsLst>
                    <a:lin ang="5400000" scaled="0"/>
                  </a:gradFill>
                  <a:ea typeface="Segoe UI" pitchFamily="34" charset="0"/>
                  <a:cs typeface="Segoe UI" pitchFamily="34" charset="0"/>
                </a:rPr>
                <a:t/>
              </a:r>
              <a:br>
                <a:rPr lang="en-US" sz="1600" kern="0" dirty="0" smtClean="0">
                  <a:gradFill>
                    <a:gsLst>
                      <a:gs pos="85000">
                        <a:srgbClr val="FFFFFF"/>
                      </a:gs>
                      <a:gs pos="0">
                        <a:srgbClr val="FFFFFF"/>
                      </a:gs>
                    </a:gsLst>
                    <a:lin ang="5400000" scaled="0"/>
                  </a:gradFill>
                  <a:ea typeface="Segoe UI" pitchFamily="34" charset="0"/>
                  <a:cs typeface="Segoe UI" pitchFamily="34" charset="0"/>
                </a:rPr>
              </a:br>
              <a:r>
                <a:rPr lang="en-US" sz="1600" kern="0" dirty="0" smtClean="0">
                  <a:gradFill>
                    <a:gsLst>
                      <a:gs pos="85000">
                        <a:srgbClr val="FFFFFF"/>
                      </a:gs>
                      <a:gs pos="0">
                        <a:srgbClr val="FFFFFF"/>
                      </a:gs>
                    </a:gsLst>
                    <a:lin ang="5400000" scaled="0"/>
                  </a:gradFill>
                  <a:ea typeface="Segoe UI" pitchFamily="34" charset="0"/>
                  <a:cs typeface="Segoe UI" pitchFamily="34" charset="0"/>
                </a:rPr>
                <a:t>Storage</a:t>
              </a:r>
              <a:endParaRPr lang="en-US" sz="1600" kern="0" dirty="0">
                <a:gradFill>
                  <a:gsLst>
                    <a:gs pos="85000">
                      <a:srgbClr val="FFFFFF"/>
                    </a:gs>
                    <a:gs pos="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34876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right)">
                                      <p:cBhvr>
                                        <p:cTn id="1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Persistent Disks and Highly Durable</a:t>
            </a:r>
            <a:endParaRPr lang="en-US" dirty="0"/>
          </a:p>
        </p:txBody>
      </p:sp>
      <p:sp>
        <p:nvSpPr>
          <p:cNvPr id="5" name="Rectangle 4"/>
          <p:cNvSpPr/>
          <p:nvPr/>
        </p:nvSpPr>
        <p:spPr bwMode="auto">
          <a:xfrm>
            <a:off x="7027125" y="3032106"/>
            <a:ext cx="4653834" cy="3241703"/>
          </a:xfrm>
          <a:prstGeom prst="rect">
            <a:avLst/>
          </a:prstGeom>
          <a:solidFill>
            <a:schemeClr val="accent4"/>
          </a:solidFill>
          <a:ln w="9525" cap="flat" cmpd="sng" algn="ctr">
            <a:noFill/>
            <a:prstDash val="solid"/>
            <a:headEnd type="none" w="med" len="med"/>
            <a:tailEnd type="none" w="med" len="med"/>
          </a:ln>
          <a:effectLst/>
        </p:spPr>
        <p:txBody>
          <a:bodyPr vert="horz" wrap="square" lIns="121867" tIns="121867" rIns="121867" bIns="121867" numCol="1" rtlCol="0" anchor="b" anchorCtr="0" compatLnSpc="1">
            <a:prstTxWarp prst="textNoShape">
              <a:avLst/>
            </a:prstTxWarp>
          </a:bodyPr>
          <a:lstStyle/>
          <a:p>
            <a:pPr>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092203"/>
            <a:ext cx="3752921" cy="2442652"/>
          </a:xfrm>
          <a:prstGeom prst="rect">
            <a:avLst/>
          </a:prstGeom>
          <a:solidFill>
            <a:schemeClr val="accent2"/>
          </a:solidFill>
          <a:ln w="9525" cap="flat" cmpd="sng" algn="ctr">
            <a:noFill/>
            <a:prstDash val="solid"/>
            <a:headEnd type="none" w="med" len="med"/>
            <a:tailEnd type="none" w="med" len="med"/>
          </a:ln>
          <a:effectLst/>
        </p:spPr>
        <p:txBody>
          <a:bodyPr vert="horz" wrap="square" lIns="121867" tIns="121867" rIns="121867" bIns="121867" numCol="1" rtlCol="0" anchor="b" anchorCtr="0" compatLnSpc="1">
            <a:prstTxWarp prst="textNoShape">
              <a:avLst/>
            </a:prstTxWarp>
          </a:bodyPr>
          <a:lstStyle/>
          <a:p>
            <a:pPr>
              <a:lnSpc>
                <a:spcPct val="90000"/>
              </a:lnSpc>
              <a:buSzPct val="90000"/>
              <a:defRPr/>
            </a:pPr>
            <a:r>
              <a:rPr lang="en-US" sz="27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3956" y="3460967"/>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12" name="Freeform 79"/>
          <p:cNvSpPr>
            <a:spLocks noEditPoints="1"/>
          </p:cNvSpPr>
          <p:nvPr/>
        </p:nvSpPr>
        <p:spPr bwMode="black">
          <a:xfrm>
            <a:off x="10059722" y="3460967"/>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13" name="Freeform 79"/>
          <p:cNvSpPr>
            <a:spLocks noEditPoints="1"/>
          </p:cNvSpPr>
          <p:nvPr/>
        </p:nvSpPr>
        <p:spPr bwMode="black">
          <a:xfrm>
            <a:off x="10059722" y="4703139"/>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16" name="Freeform 79"/>
          <p:cNvSpPr>
            <a:spLocks noEditPoints="1"/>
          </p:cNvSpPr>
          <p:nvPr/>
        </p:nvSpPr>
        <p:spPr bwMode="black">
          <a:xfrm>
            <a:off x="1620965" y="1308418"/>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17" name="Freeform 79"/>
          <p:cNvSpPr>
            <a:spLocks noEditPoints="1"/>
          </p:cNvSpPr>
          <p:nvPr/>
        </p:nvSpPr>
        <p:spPr bwMode="black">
          <a:xfrm>
            <a:off x="1620965" y="199264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19" name="Freeform 79"/>
          <p:cNvSpPr>
            <a:spLocks noEditPoints="1"/>
          </p:cNvSpPr>
          <p:nvPr/>
        </p:nvSpPr>
        <p:spPr bwMode="black">
          <a:xfrm>
            <a:off x="2197001" y="199264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cxnSp>
        <p:nvCxnSpPr>
          <p:cNvPr id="26" name="Straight Connector 25"/>
          <p:cNvCxnSpPr/>
          <p:nvPr/>
        </p:nvCxnSpPr>
        <p:spPr>
          <a:xfrm>
            <a:off x="8308275" y="4380715"/>
            <a:ext cx="1045766" cy="32243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8273" y="4380708"/>
            <a:ext cx="0" cy="31471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3794" y="2281646"/>
            <a:ext cx="4824396" cy="199624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1657" y="1561735"/>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0366" y="1815038"/>
            <a:ext cx="0" cy="1776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7866" y="3649579"/>
            <a:ext cx="3750625" cy="261109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defRPr/>
              </a:pPr>
              <a:r>
                <a:rPr lang="en-US" sz="27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58491" y="4264759"/>
            <a:ext cx="3709702" cy="69036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3039" y="199264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18" name="Freeform 79"/>
          <p:cNvSpPr>
            <a:spLocks noEditPoints="1"/>
          </p:cNvSpPr>
          <p:nvPr/>
        </p:nvSpPr>
        <p:spPr bwMode="black">
          <a:xfrm>
            <a:off x="2197001" y="1308418"/>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20" name="Freeform 79"/>
          <p:cNvSpPr>
            <a:spLocks noEditPoints="1"/>
          </p:cNvSpPr>
          <p:nvPr/>
        </p:nvSpPr>
        <p:spPr bwMode="black">
          <a:xfrm>
            <a:off x="2773039" y="1308418"/>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8" name="Freeform 79"/>
          <p:cNvSpPr>
            <a:spLocks noEditPoints="1"/>
          </p:cNvSpPr>
          <p:nvPr/>
        </p:nvSpPr>
        <p:spPr bwMode="black">
          <a:xfrm>
            <a:off x="7968191" y="3460967"/>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9" name="Freeform 79"/>
          <p:cNvSpPr>
            <a:spLocks noEditPoints="1"/>
          </p:cNvSpPr>
          <p:nvPr/>
        </p:nvSpPr>
        <p:spPr bwMode="black">
          <a:xfrm>
            <a:off x="7968191" y="4703139"/>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11" name="Freeform 79"/>
          <p:cNvSpPr>
            <a:spLocks noEditPoints="1"/>
          </p:cNvSpPr>
          <p:nvPr/>
        </p:nvSpPr>
        <p:spPr bwMode="black">
          <a:xfrm>
            <a:off x="9013956" y="4703139"/>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Tree>
    <p:extLst>
      <p:ext uri="{BB962C8B-B14F-4D97-AF65-F5344CB8AC3E}">
        <p14:creationId xmlns:p14="http://schemas.microsoft.com/office/powerpoint/2010/main" val="4189419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Persistent Disks and Highly Durable</a:t>
            </a:r>
            <a:endParaRPr lang="en-US" sz="5400" dirty="0"/>
          </a:p>
        </p:txBody>
      </p:sp>
      <p:sp>
        <p:nvSpPr>
          <p:cNvPr id="5" name="Rectangle 4"/>
          <p:cNvSpPr/>
          <p:nvPr/>
        </p:nvSpPr>
        <p:spPr bwMode="auto">
          <a:xfrm>
            <a:off x="7027125" y="3032106"/>
            <a:ext cx="4653834" cy="3241703"/>
          </a:xfrm>
          <a:prstGeom prst="rect">
            <a:avLst/>
          </a:prstGeom>
          <a:solidFill>
            <a:schemeClr val="accent4"/>
          </a:solidFill>
          <a:ln w="9525" cap="flat" cmpd="sng" algn="ctr">
            <a:noFill/>
            <a:prstDash val="solid"/>
            <a:headEnd type="none" w="med" len="med"/>
            <a:tailEnd type="none" w="med" len="med"/>
          </a:ln>
          <a:effectLst/>
        </p:spPr>
        <p:txBody>
          <a:bodyPr vert="horz" wrap="square" lIns="121867" tIns="121867" rIns="121867" bIns="121867" numCol="1" rtlCol="0" anchor="b" anchorCtr="0" compatLnSpc="1">
            <a:prstTxWarp prst="textNoShape">
              <a:avLst/>
            </a:prstTxWarp>
          </a:bodyPr>
          <a:lstStyle/>
          <a:p>
            <a:pPr>
              <a:lnSpc>
                <a:spcPct val="90000"/>
              </a:lnSpc>
              <a:buSzPct val="90000"/>
            </a:pPr>
            <a:r>
              <a:rPr lang="en-US" sz="29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092203"/>
            <a:ext cx="3752921" cy="2442652"/>
          </a:xfrm>
          <a:prstGeom prst="rect">
            <a:avLst/>
          </a:prstGeom>
          <a:solidFill>
            <a:schemeClr val="accent2"/>
          </a:solidFill>
          <a:ln w="9525" cap="flat" cmpd="sng" algn="ctr">
            <a:noFill/>
            <a:prstDash val="solid"/>
            <a:headEnd type="none" w="med" len="med"/>
            <a:tailEnd type="none" w="med" len="med"/>
          </a:ln>
          <a:effectLst/>
        </p:spPr>
        <p:txBody>
          <a:bodyPr vert="horz" wrap="square" lIns="121867" tIns="121867" rIns="121867" bIns="121867" numCol="1" rtlCol="0" anchor="b" anchorCtr="0" compatLnSpc="1">
            <a:prstTxWarp prst="textNoShape">
              <a:avLst/>
            </a:prstTxWarp>
          </a:bodyPr>
          <a:lstStyle/>
          <a:p>
            <a:pPr>
              <a:lnSpc>
                <a:spcPct val="90000"/>
              </a:lnSpc>
              <a:buSzPct val="90000"/>
              <a:defRPr/>
            </a:pPr>
            <a:r>
              <a:rPr lang="en-US" sz="27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7868" y="364845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a:lnSpc>
                <a:spcPct val="90000"/>
              </a:lnSpc>
              <a:buSzPct val="90000"/>
            </a:pPr>
            <a:endParaRPr lang="en-US" sz="27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6325" y="4167494"/>
            <a:ext cx="1509164"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5510" y="4408173"/>
            <a:ext cx="270793"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5190" y="4014216"/>
            <a:ext cx="5643003" cy="86085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1766" y="3604499"/>
            <a:ext cx="1982392" cy="1982908"/>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60931" rIns="121861" bIns="60931" numCol="1" rtlCol="0" anchor="ctr" anchorCtr="0" compatLnSpc="1">
            <a:prstTxWarp prst="textNoShape">
              <a:avLst/>
            </a:prstTxWarp>
          </a:bodyPr>
          <a:lstStyle/>
          <a:p>
            <a:pPr algn="ctr" defTabSz="1218281" fontAlgn="base">
              <a:spcBef>
                <a:spcPct val="0"/>
              </a:spcBef>
              <a:spcAft>
                <a:spcPct val="0"/>
              </a:spcAft>
            </a:pPr>
            <a:endParaRPr lang="en-US" sz="2900" dirty="0">
              <a:gradFill>
                <a:gsLst>
                  <a:gs pos="0">
                    <a:srgbClr val="FFFFFF"/>
                  </a:gs>
                  <a:gs pos="100000">
                    <a:srgbClr val="FFFFFF"/>
                  </a:gs>
                </a:gsLst>
                <a:lin ang="5400000" scaled="0"/>
              </a:gradFill>
            </a:endParaRPr>
          </a:p>
        </p:txBody>
      </p:sp>
      <p:grpSp>
        <p:nvGrpSpPr>
          <p:cNvPr id="28" name="Group 27"/>
          <p:cNvGrpSpPr/>
          <p:nvPr/>
        </p:nvGrpSpPr>
        <p:grpSpPr>
          <a:xfrm>
            <a:off x="2443468" y="3648456"/>
            <a:ext cx="1817322" cy="2615184"/>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pPr>
              <a:r>
                <a:rPr lang="en-US" sz="27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0790" y="4014216"/>
            <a:ext cx="3724970" cy="85576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3956" y="3460967"/>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44" name="Freeform 79"/>
          <p:cNvSpPr>
            <a:spLocks noEditPoints="1"/>
          </p:cNvSpPr>
          <p:nvPr/>
        </p:nvSpPr>
        <p:spPr bwMode="black">
          <a:xfrm>
            <a:off x="10059722" y="3460967"/>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45" name="Freeform 79"/>
          <p:cNvSpPr>
            <a:spLocks noEditPoints="1"/>
          </p:cNvSpPr>
          <p:nvPr/>
        </p:nvSpPr>
        <p:spPr bwMode="black">
          <a:xfrm>
            <a:off x="10059722" y="4703139"/>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cxnSp>
        <p:nvCxnSpPr>
          <p:cNvPr id="46" name="Straight Connector 45"/>
          <p:cNvCxnSpPr/>
          <p:nvPr/>
        </p:nvCxnSpPr>
        <p:spPr>
          <a:xfrm>
            <a:off x="8308275" y="4380715"/>
            <a:ext cx="1045766" cy="32243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8273" y="4380708"/>
            <a:ext cx="0" cy="31471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8191" y="4703139"/>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50" name="Freeform 79"/>
          <p:cNvSpPr>
            <a:spLocks noEditPoints="1"/>
          </p:cNvSpPr>
          <p:nvPr/>
        </p:nvSpPr>
        <p:spPr bwMode="black">
          <a:xfrm>
            <a:off x="9013956" y="4703139"/>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51" name="Rectangle 50"/>
          <p:cNvSpPr/>
          <p:nvPr/>
        </p:nvSpPr>
        <p:spPr>
          <a:xfrm>
            <a:off x="477814" y="5402815"/>
            <a:ext cx="1477285" cy="870985"/>
          </a:xfrm>
          <a:prstGeom prst="rect">
            <a:avLst/>
          </a:prstGeom>
        </p:spPr>
        <p:txBody>
          <a:bodyPr wrap="none" lIns="121867" tIns="60933" rIns="121867" bIns="60933">
            <a:spAutoFit/>
          </a:bodyPr>
          <a:lstStyle/>
          <a:p>
            <a:pPr>
              <a:lnSpc>
                <a:spcPct val="90000"/>
              </a:lnSpc>
              <a:buSzPct val="90000"/>
              <a:defRPr/>
            </a:pPr>
            <a:r>
              <a:rPr lang="en-US" sz="27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7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7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0965" y="1308418"/>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53" name="Freeform 79"/>
          <p:cNvSpPr>
            <a:spLocks noEditPoints="1"/>
          </p:cNvSpPr>
          <p:nvPr/>
        </p:nvSpPr>
        <p:spPr bwMode="black">
          <a:xfrm>
            <a:off x="1620965" y="199264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54" name="Freeform 79"/>
          <p:cNvSpPr>
            <a:spLocks noEditPoints="1"/>
          </p:cNvSpPr>
          <p:nvPr/>
        </p:nvSpPr>
        <p:spPr bwMode="black">
          <a:xfrm>
            <a:off x="2197001" y="199264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cxnSp>
        <p:nvCxnSpPr>
          <p:cNvPr id="55" name="Straight Connector 54"/>
          <p:cNvCxnSpPr/>
          <p:nvPr/>
        </p:nvCxnSpPr>
        <p:spPr>
          <a:xfrm>
            <a:off x="3143794" y="2281646"/>
            <a:ext cx="4824396" cy="199624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1657" y="1561735"/>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0366" y="1815038"/>
            <a:ext cx="0" cy="1776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3039" y="199264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59" name="Freeform 79"/>
          <p:cNvSpPr>
            <a:spLocks noEditPoints="1"/>
          </p:cNvSpPr>
          <p:nvPr/>
        </p:nvSpPr>
        <p:spPr bwMode="black">
          <a:xfrm>
            <a:off x="2197001" y="1308418"/>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60" name="Freeform 79"/>
          <p:cNvSpPr>
            <a:spLocks noEditPoints="1"/>
          </p:cNvSpPr>
          <p:nvPr/>
        </p:nvSpPr>
        <p:spPr bwMode="black">
          <a:xfrm>
            <a:off x="2773039" y="1308418"/>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
        <p:nvSpPr>
          <p:cNvPr id="48" name="Freeform 79"/>
          <p:cNvSpPr>
            <a:spLocks noEditPoints="1"/>
          </p:cNvSpPr>
          <p:nvPr/>
        </p:nvSpPr>
        <p:spPr bwMode="black">
          <a:xfrm>
            <a:off x="7968191" y="3460967"/>
            <a:ext cx="680167" cy="9197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97" tIns="54845" rIns="109697" bIns="54845" numCol="1" anchor="t" anchorCtr="0" compatLnSpc="1">
            <a:prstTxWarp prst="textNoShape">
              <a:avLst/>
            </a:prstTxWarp>
          </a:bodyPr>
          <a:lstStyle/>
          <a:p>
            <a:endParaRPr lang="en-US" sz="2100" dirty="0">
              <a:solidFill>
                <a:srgbClr val="292929"/>
              </a:solidFill>
            </a:endParaRPr>
          </a:p>
        </p:txBody>
      </p:sp>
    </p:spTree>
    <p:extLst>
      <p:ext uri="{BB962C8B-B14F-4D97-AF65-F5344CB8AC3E}">
        <p14:creationId xmlns:p14="http://schemas.microsoft.com/office/powerpoint/2010/main" val="1558705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a:t>
            </a:r>
            <a:r>
              <a:rPr lang="en-US" dirty="0" smtClean="0"/>
              <a:t>Sizes and Storage</a:t>
            </a:r>
            <a:endParaRPr lang="en-US" dirty="0"/>
          </a:p>
        </p:txBody>
      </p:sp>
      <p:sp>
        <p:nvSpPr>
          <p:cNvPr id="3" name="TextBox 2"/>
          <p:cNvSpPr txBox="1"/>
          <p:nvPr/>
        </p:nvSpPr>
        <p:spPr>
          <a:xfrm>
            <a:off x="1168096" y="5639912"/>
            <a:ext cx="9852634" cy="615553"/>
          </a:xfrm>
          <a:prstGeom prst="rect">
            <a:avLst/>
          </a:prstGeom>
          <a:solidFill>
            <a:schemeClr val="accent4"/>
          </a:solidFill>
          <a:ln w="38100">
            <a:solidFill>
              <a:schemeClr val="bg1"/>
            </a:solidFill>
          </a:ln>
        </p:spPr>
        <p:txBody>
          <a:bodyPr wrap="square" lIns="121899" tIns="121899" rIns="121899" bIns="121899" rtlCol="0">
            <a:spAutoFit/>
          </a:bodyPr>
          <a:lstStyle/>
          <a:p>
            <a:pPr algn="ctr">
              <a:lnSpc>
                <a:spcPct val="90000"/>
              </a:lnSpc>
              <a:spcBef>
                <a:spcPct val="20000"/>
              </a:spcBef>
              <a:buSzPct val="80000"/>
            </a:pPr>
            <a:r>
              <a:rPr lang="en-US" sz="2700" dirty="0">
                <a:solidFill>
                  <a:schemeClr val="bg1"/>
                </a:soli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3587392053"/>
              </p:ext>
            </p:extLst>
          </p:nvPr>
        </p:nvGraphicFramePr>
        <p:xfrm>
          <a:off x="1200150" y="1565090"/>
          <a:ext cx="9763430" cy="4034633"/>
        </p:xfrm>
        <a:graphic>
          <a:graphicData uri="http://schemas.openxmlformats.org/drawingml/2006/table">
            <a:tbl>
              <a:tblPr firstRow="1" bandRow="1">
                <a:tableStyleId>{284E427A-3D55-4303-BF80-6455036E1DE7}</a:tableStyleId>
              </a:tblPr>
              <a:tblGrid>
                <a:gridCol w="1952686"/>
                <a:gridCol w="1952686"/>
                <a:gridCol w="2069848"/>
                <a:gridCol w="2108900"/>
                <a:gridCol w="1679310"/>
              </a:tblGrid>
              <a:tr h="877383">
                <a:tc>
                  <a:txBody>
                    <a:bodyPr/>
                    <a:lstStyle/>
                    <a:p>
                      <a:r>
                        <a:rPr lang="en-US" sz="2000" dirty="0" smtClean="0">
                          <a:solidFill>
                            <a:schemeClr val="bg1"/>
                          </a:solidFill>
                        </a:rPr>
                        <a:t>VM</a:t>
                      </a:r>
                      <a:r>
                        <a:rPr lang="en-US" sz="2000" baseline="0" dirty="0" smtClean="0">
                          <a:solidFill>
                            <a:schemeClr val="bg1"/>
                          </a:solidFill>
                        </a:rPr>
                        <a:t> </a:t>
                      </a:r>
                      <a:r>
                        <a:rPr lang="en-US" sz="2000" dirty="0" smtClean="0">
                          <a:solidFill>
                            <a:schemeClr val="bg1"/>
                          </a:solidFill>
                        </a:rPr>
                        <a:t>Size</a:t>
                      </a:r>
                      <a:endParaRPr lang="en-US" sz="2000" b="1" dirty="0">
                        <a:solidFill>
                          <a:schemeClr val="bg1"/>
                        </a:solidFill>
                      </a:endParaRPr>
                    </a:p>
                  </a:txBody>
                  <a:tcPr marL="121888" marR="121888" marT="60960" marB="60960" anchor="ctr"/>
                </a:tc>
                <a:tc>
                  <a:txBody>
                    <a:bodyPr/>
                    <a:lstStyle/>
                    <a:p>
                      <a:r>
                        <a:rPr lang="en-US" sz="2000" dirty="0" smtClean="0">
                          <a:solidFill>
                            <a:schemeClr val="bg1"/>
                          </a:solidFill>
                        </a:rPr>
                        <a:t>CPU Cores</a:t>
                      </a:r>
                      <a:endParaRPr lang="en-US" sz="2000" b="1" dirty="0">
                        <a:solidFill>
                          <a:schemeClr val="bg1"/>
                        </a:solidFill>
                      </a:endParaRPr>
                    </a:p>
                  </a:txBody>
                  <a:tcPr marL="121888" marR="121888" marT="60960" marB="60960" anchor="ctr"/>
                </a:tc>
                <a:tc>
                  <a:txBody>
                    <a:bodyPr/>
                    <a:lstStyle/>
                    <a:p>
                      <a:r>
                        <a:rPr lang="en-US" sz="2000" dirty="0" smtClean="0">
                          <a:solidFill>
                            <a:schemeClr val="bg1"/>
                          </a:solidFill>
                        </a:rPr>
                        <a:t>Memory</a:t>
                      </a:r>
                      <a:endParaRPr lang="en-US" sz="2000" b="1" dirty="0">
                        <a:solidFill>
                          <a:schemeClr val="bg1"/>
                        </a:solidFill>
                      </a:endParaRPr>
                    </a:p>
                  </a:txBody>
                  <a:tcPr marL="121888" marR="121888" marT="60960" marB="60960" anchor="ctr"/>
                </a:tc>
                <a:tc>
                  <a:txBody>
                    <a:bodyPr/>
                    <a:lstStyle/>
                    <a:p>
                      <a:r>
                        <a:rPr lang="en-US" sz="2000" dirty="0" smtClean="0">
                          <a:solidFill>
                            <a:schemeClr val="bg1"/>
                          </a:solidFill>
                        </a:rPr>
                        <a:t>Bandwidth</a:t>
                      </a:r>
                      <a:endParaRPr lang="en-US" sz="2000" b="1" dirty="0">
                        <a:solidFill>
                          <a:schemeClr val="bg1"/>
                        </a:solidFill>
                      </a:endParaRPr>
                    </a:p>
                  </a:txBody>
                  <a:tcPr marL="121888" marR="121888" marT="60960" marB="60960"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a:t>
                      </a:r>
                      <a:r>
                        <a:rPr lang="en-US" sz="2000" baseline="0" dirty="0" smtClean="0">
                          <a:solidFill>
                            <a:schemeClr val="bg1"/>
                          </a:solidFill>
                        </a:rPr>
                        <a:t> Data Disks</a:t>
                      </a:r>
                      <a:endParaRPr lang="en-US" sz="2000" b="1" dirty="0" smtClean="0">
                        <a:solidFill>
                          <a:schemeClr val="bg1"/>
                        </a:solidFill>
                      </a:endParaRPr>
                    </a:p>
                  </a:txBody>
                  <a:tcPr marL="121888" marR="121888" marT="60960" marB="60960" anchor="ctr"/>
                </a:tc>
              </a:tr>
              <a:tr h="631450">
                <a:tc>
                  <a:txBody>
                    <a:bodyPr/>
                    <a:lstStyle/>
                    <a:p>
                      <a:r>
                        <a:rPr lang="en-US" sz="2000" dirty="0" smtClean="0">
                          <a:solidFill>
                            <a:schemeClr val="bg1"/>
                          </a:solidFill>
                        </a:rPr>
                        <a:t>Extra Small</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Shared</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768 MB</a:t>
                      </a:r>
                      <a:endParaRPr lang="en-US" sz="2000" dirty="0">
                        <a:solidFill>
                          <a:schemeClr val="bg1"/>
                        </a:solidFill>
                      </a:endParaRPr>
                    </a:p>
                  </a:txBody>
                  <a:tcPr marL="121888" marR="121888" marT="60960" marB="60960"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5 (Mbps)</a:t>
                      </a:r>
                    </a:p>
                  </a:txBody>
                  <a:tcPr marL="121888" marR="121888" marT="60960" marB="60960" anchor="ctr"/>
                </a:tc>
                <a:tc>
                  <a:txBody>
                    <a:bodyPr/>
                    <a:lstStyle/>
                    <a:p>
                      <a:r>
                        <a:rPr lang="en-US" sz="2000" dirty="0" smtClean="0">
                          <a:solidFill>
                            <a:schemeClr val="bg1"/>
                          </a:solidFill>
                        </a:rPr>
                        <a:t>1</a:t>
                      </a:r>
                      <a:endParaRPr lang="en-US" sz="2000" dirty="0">
                        <a:solidFill>
                          <a:schemeClr val="bg1"/>
                        </a:solidFill>
                      </a:endParaRPr>
                    </a:p>
                  </a:txBody>
                  <a:tcPr marL="121888" marR="121888" marT="60960" marB="60960" anchor="ctr"/>
                </a:tc>
              </a:tr>
              <a:tr h="631450">
                <a:tc>
                  <a:txBody>
                    <a:bodyPr/>
                    <a:lstStyle/>
                    <a:p>
                      <a:r>
                        <a:rPr lang="en-US" sz="2000" dirty="0" smtClean="0">
                          <a:solidFill>
                            <a:schemeClr val="bg1"/>
                          </a:solidFill>
                        </a:rPr>
                        <a:t>Small</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1</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1.75</a:t>
                      </a:r>
                      <a:r>
                        <a:rPr lang="en-US" sz="2000" baseline="0" dirty="0" smtClean="0">
                          <a:solidFill>
                            <a:schemeClr val="bg1"/>
                          </a:solidFill>
                        </a:rPr>
                        <a:t> GB</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100 (Mbps)</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2</a:t>
                      </a:r>
                      <a:endParaRPr lang="en-US" sz="2000" dirty="0">
                        <a:solidFill>
                          <a:schemeClr val="bg1"/>
                        </a:solidFill>
                      </a:endParaRPr>
                    </a:p>
                  </a:txBody>
                  <a:tcPr marL="121888" marR="121888" marT="60960" marB="60960" anchor="ctr"/>
                </a:tc>
              </a:tr>
              <a:tr h="631450">
                <a:tc>
                  <a:txBody>
                    <a:bodyPr/>
                    <a:lstStyle/>
                    <a:p>
                      <a:r>
                        <a:rPr lang="en-US" sz="2000" dirty="0" smtClean="0">
                          <a:solidFill>
                            <a:schemeClr val="bg1"/>
                          </a:solidFill>
                        </a:rPr>
                        <a:t>Medium</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2</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3.5 GB</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200 (Mbps)</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4</a:t>
                      </a:r>
                      <a:endParaRPr lang="en-US" sz="2000" dirty="0">
                        <a:solidFill>
                          <a:schemeClr val="bg1"/>
                        </a:solidFill>
                      </a:endParaRPr>
                    </a:p>
                  </a:txBody>
                  <a:tcPr marL="121888" marR="121888" marT="60960" marB="60960" anchor="ctr"/>
                </a:tc>
              </a:tr>
              <a:tr h="631450">
                <a:tc>
                  <a:txBody>
                    <a:bodyPr/>
                    <a:lstStyle/>
                    <a:p>
                      <a:r>
                        <a:rPr lang="en-US" sz="2000" dirty="0" smtClean="0">
                          <a:solidFill>
                            <a:schemeClr val="bg1"/>
                          </a:solidFill>
                        </a:rPr>
                        <a:t>Large</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4</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7 GB</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400 (Mbps)</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8</a:t>
                      </a:r>
                      <a:endParaRPr lang="en-US" sz="2000" dirty="0">
                        <a:solidFill>
                          <a:schemeClr val="bg1"/>
                        </a:solidFill>
                      </a:endParaRPr>
                    </a:p>
                  </a:txBody>
                  <a:tcPr marL="121888" marR="121888" marT="60960" marB="60960" anchor="ctr"/>
                </a:tc>
              </a:tr>
              <a:tr h="631450">
                <a:tc>
                  <a:txBody>
                    <a:bodyPr/>
                    <a:lstStyle/>
                    <a:p>
                      <a:r>
                        <a:rPr lang="en-US" sz="2000" dirty="0" smtClean="0">
                          <a:solidFill>
                            <a:schemeClr val="bg1"/>
                          </a:solidFill>
                        </a:rPr>
                        <a:t>Extra Large</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8</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14 GB</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800 </a:t>
                      </a:r>
                      <a:r>
                        <a:rPr lang="en-US" sz="2000" smtClean="0">
                          <a:solidFill>
                            <a:schemeClr val="bg1"/>
                          </a:solidFill>
                        </a:rPr>
                        <a:t>(Mbps)</a:t>
                      </a:r>
                      <a:endParaRPr lang="en-US" sz="2000" dirty="0">
                        <a:solidFill>
                          <a:schemeClr val="bg1"/>
                        </a:solidFill>
                      </a:endParaRPr>
                    </a:p>
                  </a:txBody>
                  <a:tcPr marL="121888" marR="121888" marT="60960" marB="60960" anchor="ctr"/>
                </a:tc>
                <a:tc>
                  <a:txBody>
                    <a:bodyPr/>
                    <a:lstStyle/>
                    <a:p>
                      <a:r>
                        <a:rPr lang="en-US" sz="2000" dirty="0" smtClean="0">
                          <a:solidFill>
                            <a:schemeClr val="bg1"/>
                          </a:solidFill>
                        </a:rPr>
                        <a:t>16</a:t>
                      </a:r>
                      <a:endParaRPr lang="en-US" sz="2000" dirty="0">
                        <a:solidFill>
                          <a:schemeClr val="bg1"/>
                        </a:solidFill>
                      </a:endParaRPr>
                    </a:p>
                  </a:txBody>
                  <a:tcPr marL="121888" marR="121888" marT="60960" marB="60960" anchor="ctr"/>
                </a:tc>
              </a:tr>
            </a:tbl>
          </a:graphicData>
        </a:graphic>
      </p:graphicFrame>
    </p:spTree>
    <p:extLst>
      <p:ext uri="{BB962C8B-B14F-4D97-AF65-F5344CB8AC3E}">
        <p14:creationId xmlns:p14="http://schemas.microsoft.com/office/powerpoint/2010/main" val="394897628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846288" y="1109663"/>
            <a:ext cx="9342537" cy="23957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72" tIns="60936" rIns="121872" bIns="60936"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37" name="Rectangle 36"/>
          <p:cNvSpPr/>
          <p:nvPr/>
        </p:nvSpPr>
        <p:spPr bwMode="auto">
          <a:xfrm>
            <a:off x="2846288" y="3626207"/>
            <a:ext cx="9347705" cy="23957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72" tIns="60936" rIns="121872" bIns="60936"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Disks and Images</a:t>
            </a:r>
            <a:endParaRPr lang="en-US" sz="5400" dirty="0"/>
          </a:p>
        </p:txBody>
      </p:sp>
      <p:sp>
        <p:nvSpPr>
          <p:cNvPr id="27" name="Rectangle 26"/>
          <p:cNvSpPr/>
          <p:nvPr/>
        </p:nvSpPr>
        <p:spPr bwMode="auto">
          <a:xfrm>
            <a:off x="508000" y="1109663"/>
            <a:ext cx="2414016" cy="2409607"/>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sz="28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69" indent="-380869">
              <a:lnSpc>
                <a:spcPct val="90000"/>
              </a:lnSpc>
              <a:buSzPct val="90000"/>
              <a:buFont typeface="Arial" pitchFamily="34" charset="0"/>
              <a:buChar char="•"/>
              <a:defRPr/>
            </a:pPr>
            <a:endParaRPr lang="en-US" sz="13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a:lnSpc>
                <a:spcPct val="90000"/>
              </a:lnSpc>
              <a:buSzPct val="90000"/>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a:lnSpc>
                <a:spcPct val="90000"/>
              </a:lnSpc>
              <a:buSzPct val="90000"/>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a:lnSpc>
                <a:spcPct val="90000"/>
              </a:lnSpc>
              <a:buSzPct val="90000"/>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691939" y="289220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2100" dirty="0"/>
          </a:p>
        </p:txBody>
      </p:sp>
      <p:sp>
        <p:nvSpPr>
          <p:cNvPr id="30" name="Freeform 79"/>
          <p:cNvSpPr>
            <a:spLocks noEditPoints="1"/>
          </p:cNvSpPr>
          <p:nvPr/>
        </p:nvSpPr>
        <p:spPr bwMode="black">
          <a:xfrm>
            <a:off x="1267976" y="289220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2100" dirty="0"/>
          </a:p>
        </p:txBody>
      </p:sp>
      <p:sp>
        <p:nvSpPr>
          <p:cNvPr id="32" name="Freeform 79"/>
          <p:cNvSpPr>
            <a:spLocks noEditPoints="1"/>
          </p:cNvSpPr>
          <p:nvPr/>
        </p:nvSpPr>
        <p:spPr bwMode="black">
          <a:xfrm>
            <a:off x="1820117" y="2902514"/>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2100" dirty="0"/>
          </a:p>
        </p:txBody>
      </p:sp>
      <p:sp>
        <p:nvSpPr>
          <p:cNvPr id="38" name="Freeform 79"/>
          <p:cNvSpPr>
            <a:spLocks noEditPoints="1"/>
          </p:cNvSpPr>
          <p:nvPr/>
        </p:nvSpPr>
        <p:spPr bwMode="black">
          <a:xfrm>
            <a:off x="2363423" y="289220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2100" dirty="0"/>
          </a:p>
        </p:txBody>
      </p:sp>
      <p:sp>
        <p:nvSpPr>
          <p:cNvPr id="39" name="Rectangle 38"/>
          <p:cNvSpPr/>
          <p:nvPr/>
        </p:nvSpPr>
        <p:spPr bwMode="auto">
          <a:xfrm>
            <a:off x="508001" y="3626207"/>
            <a:ext cx="2414017" cy="2395375"/>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a:lnSpc>
                <a:spcPct val="90000"/>
              </a:lnSpc>
              <a:buSzPct val="90000"/>
              <a:defRPr/>
            </a:pPr>
            <a:r>
              <a:rPr lang="en-US" sz="28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a:lnSpc>
                <a:spcPct val="90000"/>
              </a:lnSpc>
              <a:buSzPct val="90000"/>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a:lnSpc>
                <a:spcPct val="90000"/>
              </a:lnSpc>
              <a:buSzPct val="90000"/>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grpSp>
        <p:nvGrpSpPr>
          <p:cNvPr id="5" name="Group 4"/>
          <p:cNvGrpSpPr/>
          <p:nvPr/>
        </p:nvGrpSpPr>
        <p:grpSpPr>
          <a:xfrm>
            <a:off x="691940" y="5384202"/>
            <a:ext cx="2046139" cy="516931"/>
            <a:chOff x="628512" y="5384202"/>
            <a:chExt cx="2046139" cy="516931"/>
          </a:xfrm>
        </p:grpSpPr>
        <p:sp>
          <p:nvSpPr>
            <p:cNvPr id="21" name="Freeform 79"/>
            <p:cNvSpPr>
              <a:spLocks noEditPoints="1"/>
            </p:cNvSpPr>
            <p:nvPr/>
          </p:nvSpPr>
          <p:spPr bwMode="black">
            <a:xfrm>
              <a:off x="628512" y="538420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2100" dirty="0"/>
            </a:p>
          </p:txBody>
        </p:sp>
        <p:sp>
          <p:nvSpPr>
            <p:cNvPr id="22" name="Freeform 79"/>
            <p:cNvSpPr>
              <a:spLocks noEditPoints="1"/>
            </p:cNvSpPr>
            <p:nvPr/>
          </p:nvSpPr>
          <p:spPr bwMode="black">
            <a:xfrm>
              <a:off x="1204549" y="538420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2100" dirty="0"/>
            </a:p>
          </p:txBody>
        </p:sp>
        <p:sp>
          <p:nvSpPr>
            <p:cNvPr id="23" name="Freeform 79"/>
            <p:cNvSpPr>
              <a:spLocks noEditPoints="1"/>
            </p:cNvSpPr>
            <p:nvPr/>
          </p:nvSpPr>
          <p:spPr bwMode="black">
            <a:xfrm>
              <a:off x="1756691" y="5394514"/>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2100" dirty="0"/>
            </a:p>
          </p:txBody>
        </p:sp>
        <p:sp>
          <p:nvSpPr>
            <p:cNvPr id="24" name="Freeform 79"/>
            <p:cNvSpPr>
              <a:spLocks noEditPoints="1"/>
            </p:cNvSpPr>
            <p:nvPr/>
          </p:nvSpPr>
          <p:spPr bwMode="black">
            <a:xfrm>
              <a:off x="2299997" y="5384202"/>
              <a:ext cx="374654"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2100" dirty="0"/>
            </a:p>
          </p:txBody>
        </p:sp>
      </p:grpSp>
      <p:sp>
        <p:nvSpPr>
          <p:cNvPr id="8" name="TextBox 7"/>
          <p:cNvSpPr txBox="1"/>
          <p:nvPr/>
        </p:nvSpPr>
        <p:spPr>
          <a:xfrm>
            <a:off x="2936974" y="1544241"/>
            <a:ext cx="8686800" cy="1526572"/>
          </a:xfrm>
          <a:prstGeom prst="rect">
            <a:avLst/>
          </a:prstGeom>
          <a:noFill/>
        </p:spPr>
        <p:txBody>
          <a:bodyPr wrap="square" lIns="182880" tIns="0" rIns="0" bIns="0" rtlCol="0">
            <a:spAutoFit/>
          </a:bodyPr>
          <a:lstStyle/>
          <a:p>
            <a:pPr defTabSz="914363">
              <a:lnSpc>
                <a:spcPct val="90000"/>
              </a:lnSpc>
              <a:spcBef>
                <a:spcPct val="20000"/>
              </a:spcBef>
              <a:buSzPct val="90000"/>
            </a:pPr>
            <a:r>
              <a:rPr lang="en-US" sz="3200" spc="-70" dirty="0">
                <a:gradFill>
                  <a:gsLst>
                    <a:gs pos="5417">
                      <a:schemeClr val="tx1"/>
                    </a:gs>
                    <a:gs pos="28000">
                      <a:schemeClr val="tx1"/>
                    </a:gs>
                  </a:gsLst>
                  <a:lin ang="5400000" scaled="0"/>
                </a:gradFill>
                <a:latin typeface="Segoe UI Light"/>
              </a:rPr>
              <a:t>Base OS image for new Virtual Machines</a:t>
            </a:r>
          </a:p>
          <a:p>
            <a:pPr defTabSz="914363">
              <a:lnSpc>
                <a:spcPct val="90000"/>
              </a:lnSpc>
              <a:spcBef>
                <a:spcPct val="20000"/>
              </a:spcBef>
              <a:buSzPct val="90000"/>
            </a:pPr>
            <a:r>
              <a:rPr lang="en-US" sz="3200" spc="-70" dirty="0">
                <a:gradFill>
                  <a:gsLst>
                    <a:gs pos="5417">
                      <a:schemeClr val="tx1"/>
                    </a:gs>
                    <a:gs pos="28000">
                      <a:schemeClr val="tx1"/>
                    </a:gs>
                  </a:gsLst>
                  <a:lin ang="5400000" scaled="0"/>
                </a:gradFill>
                <a:latin typeface="Segoe UI Light"/>
              </a:rPr>
              <a:t>Sys-Prepped/Generalized/Read Only </a:t>
            </a:r>
          </a:p>
          <a:p>
            <a:pPr defTabSz="914363">
              <a:lnSpc>
                <a:spcPct val="90000"/>
              </a:lnSpc>
              <a:spcBef>
                <a:spcPct val="20000"/>
              </a:spcBef>
              <a:buSzPct val="90000"/>
            </a:pPr>
            <a:r>
              <a:rPr lang="en-US" sz="3200" spc="-70" dirty="0">
                <a:gradFill>
                  <a:gsLst>
                    <a:gs pos="5417">
                      <a:schemeClr val="tx1"/>
                    </a:gs>
                    <a:gs pos="28000">
                      <a:schemeClr val="tx1"/>
                    </a:gs>
                  </a:gsLst>
                  <a:lin ang="5400000" scaled="0"/>
                </a:gradFill>
                <a:latin typeface="Segoe UI Light"/>
              </a:rPr>
              <a:t>Created by uploading or by capture</a:t>
            </a:r>
          </a:p>
        </p:txBody>
      </p:sp>
      <p:sp>
        <p:nvSpPr>
          <p:cNvPr id="36" name="TextBox 35"/>
          <p:cNvSpPr txBox="1"/>
          <p:nvPr/>
        </p:nvSpPr>
        <p:spPr>
          <a:xfrm>
            <a:off x="2936974" y="4110030"/>
            <a:ext cx="8686800" cy="1428083"/>
          </a:xfrm>
          <a:prstGeom prst="rect">
            <a:avLst/>
          </a:prstGeom>
          <a:noFill/>
        </p:spPr>
        <p:txBody>
          <a:bodyPr wrap="square" lIns="182880" tIns="0" rIns="0" bIns="0" rtlCol="0">
            <a:spAutoFit/>
          </a:bodyPr>
          <a:lstStyle/>
          <a:p>
            <a:pPr defTabSz="914363">
              <a:lnSpc>
                <a:spcPct val="90000"/>
              </a:lnSpc>
              <a:spcBef>
                <a:spcPct val="20000"/>
              </a:spcBef>
              <a:buSzPct val="90000"/>
            </a:pPr>
            <a:r>
              <a:rPr lang="en-US" sz="3200" spc="-70" dirty="0">
                <a:gradFill>
                  <a:gsLst>
                    <a:gs pos="5417">
                      <a:schemeClr val="tx1"/>
                    </a:gs>
                    <a:gs pos="28000">
                      <a:schemeClr val="tx1"/>
                    </a:gs>
                  </a:gsLst>
                  <a:lin ang="5400000" scaled="0"/>
                </a:gradFill>
                <a:latin typeface="Segoe UI Light"/>
              </a:rPr>
              <a:t>Writable Disks for Virtual Machines</a:t>
            </a:r>
          </a:p>
          <a:p>
            <a:pPr defTabSz="914363">
              <a:lnSpc>
                <a:spcPct val="90000"/>
              </a:lnSpc>
              <a:spcBef>
                <a:spcPct val="20000"/>
              </a:spcBef>
              <a:buSzPct val="90000"/>
            </a:pPr>
            <a:r>
              <a:rPr lang="en-US" sz="3200" spc="-70" dirty="0">
                <a:gradFill>
                  <a:gsLst>
                    <a:gs pos="5417">
                      <a:schemeClr val="tx1"/>
                    </a:gs>
                    <a:gs pos="28000">
                      <a:schemeClr val="tx1"/>
                    </a:gs>
                  </a:gsLst>
                  <a:lin ang="5400000" scaled="0"/>
                </a:gradFill>
                <a:latin typeface="Segoe UI Light"/>
              </a:rPr>
              <a:t>Created during VM creation or during upload of existing VHDs. </a:t>
            </a:r>
          </a:p>
        </p:txBody>
      </p:sp>
    </p:spTree>
    <p:extLst>
      <p:ext uri="{BB962C8B-B14F-4D97-AF65-F5344CB8AC3E}">
        <p14:creationId xmlns:p14="http://schemas.microsoft.com/office/powerpoint/2010/main" val="318508924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26205"/>
            <a:ext cx="10237787" cy="1994392"/>
          </a:xfrm>
        </p:spPr>
        <p:txBody>
          <a:bodyPr/>
          <a:lstStyle/>
          <a:p>
            <a:r>
              <a:rPr lang="en-US" dirty="0">
                <a:gradFill>
                  <a:gsLst>
                    <a:gs pos="1250">
                      <a:srgbClr val="FFFFFF"/>
                    </a:gs>
                    <a:gs pos="100000">
                      <a:srgbClr val="FFFFFF"/>
                    </a:gs>
                  </a:gsLst>
                  <a:lin ang="5400000" scaled="0"/>
                </a:gradFill>
              </a:rPr>
              <a:t>Getting Started </a:t>
            </a:r>
            <a:br>
              <a:rPr lang="en-US" dirty="0">
                <a:gradFill>
                  <a:gsLst>
                    <a:gs pos="1250">
                      <a:srgbClr val="FFFFFF"/>
                    </a:gs>
                    <a:gs pos="100000">
                      <a:srgbClr val="FFFFFF"/>
                    </a:gs>
                  </a:gsLst>
                  <a:lin ang="5400000" scaled="0"/>
                </a:gradFill>
              </a:rPr>
            </a:br>
            <a:r>
              <a:rPr lang="en-US" dirty="0">
                <a:gradFill>
                  <a:gsLst>
                    <a:gs pos="1250">
                      <a:srgbClr val="FFFFFF"/>
                    </a:gs>
                    <a:gs pos="100000">
                      <a:srgbClr val="FFFFFF"/>
                    </a:gs>
                  </a:gsLst>
                  <a:lin ang="5400000" scaled="0"/>
                </a:gradFill>
              </a:rPr>
              <a:t>with VMs</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5049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1874253"/>
            <a:ext cx="6858000" cy="1855893"/>
          </a:xfrm>
        </p:spPr>
        <p:txBody>
          <a:bodyPr/>
          <a:lstStyle/>
          <a:p>
            <a:r>
              <a:rPr lang="en-US" dirty="0"/>
              <a:t>Virtual Machine and </a:t>
            </a:r>
            <a:r>
              <a:rPr lang="en-US" dirty="0" smtClean="0"/>
              <a:t>Cloud Services</a:t>
            </a:r>
            <a:endParaRPr lang="en-US" dirty="0"/>
          </a:p>
        </p:txBody>
      </p:sp>
    </p:spTree>
    <p:extLst>
      <p:ext uri="{BB962C8B-B14F-4D97-AF65-F5344CB8AC3E}">
        <p14:creationId xmlns:p14="http://schemas.microsoft.com/office/powerpoint/2010/main" val="369626175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custDataLst>
              <p:tags r:id="rId2"/>
            </p:custDataLst>
          </p:nvPr>
        </p:nvSpPr>
        <p:spPr bwMode="auto">
          <a:xfrm>
            <a:off x="2812817" y="1583323"/>
            <a:ext cx="6563338" cy="47950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t" anchorCtr="0" compatLnSpc="1">
            <a:prstTxWarp prst="textNoShape">
              <a:avLst/>
            </a:prstTxWarp>
          </a:bodyPr>
          <a:lstStyle/>
          <a:p>
            <a:pPr algn="ctr" defTabSz="913909" fontAlgn="base">
              <a:spcBef>
                <a:spcPct val="0"/>
              </a:spcBef>
              <a:spcAft>
                <a:spcPct val="0"/>
              </a:spcAft>
            </a:pPr>
            <a:r>
              <a:rPr lang="en-US" sz="3200" dirty="0" smtClean="0">
                <a:ln>
                  <a:solidFill>
                    <a:schemeClr val="bg1">
                      <a:alpha val="0"/>
                    </a:schemeClr>
                  </a:solidFill>
                </a:ln>
                <a:solidFill>
                  <a:srgbClr val="595959">
                    <a:alpha val="99000"/>
                  </a:srgbClr>
                </a:solidFill>
                <a:latin typeface="Segoe UI Light" pitchFamily="34" charset="0"/>
              </a:rPr>
              <a:t>Cloud Service</a:t>
            </a:r>
            <a:endParaRPr lang="en-US" sz="3200" dirty="0">
              <a:ln>
                <a:solidFill>
                  <a:schemeClr val="bg1">
                    <a:alpha val="0"/>
                  </a:schemeClr>
                </a:solidFill>
              </a:ln>
              <a:solidFill>
                <a:srgbClr val="595959">
                  <a:alpha val="99000"/>
                </a:srgbClr>
              </a:solidFill>
              <a:latin typeface="Segoe UI Light" pitchFamily="34" charset="0"/>
            </a:endParaRPr>
          </a:p>
        </p:txBody>
      </p:sp>
      <p:graphicFrame>
        <p:nvGraphicFramePr>
          <p:cNvPr id="17" name="Object 16" hidden="1"/>
          <p:cNvGraphicFramePr>
            <a:graphicFrameLocks noChangeAspect="1"/>
          </p:cNvGraphicFramePr>
          <p:nvPr>
            <p:custDataLst>
              <p:tags r:id="rId3"/>
            </p:custDataLst>
            <p:extLst>
              <p:ext uri="{D42A27DB-BD31-4B8C-83A1-F6EECF244321}">
                <p14:modId xmlns:p14="http://schemas.microsoft.com/office/powerpoint/2010/main" val="3686730360"/>
              </p:ext>
            </p:extLst>
          </p:nvPr>
        </p:nvGraphicFramePr>
        <p:xfrm>
          <a:off x="1" y="6"/>
          <a:ext cx="158751" cy="158751"/>
        </p:xfrm>
        <a:graphic>
          <a:graphicData uri="http://schemas.openxmlformats.org/presentationml/2006/ole">
            <mc:AlternateContent xmlns:mc="http://schemas.openxmlformats.org/markup-compatibility/2006">
              <mc:Choice xmlns:v="urn:schemas-microsoft-com:vml" Requires="v">
                <p:oleObj spid="_x0000_s7210"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6"/>
                        <a:ext cx="158751" cy="158751"/>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19113" y="228600"/>
            <a:ext cx="11149013" cy="1329595"/>
          </a:xfrm>
        </p:spPr>
        <p:txBody>
          <a:bodyPr/>
          <a:lstStyle/>
          <a:p>
            <a:pPr defTabSz="914363"/>
            <a:r>
              <a:rPr lang="en-US" sz="4000" dirty="0" smtClean="0"/>
              <a:t>Cloud Services, Roles and Instances</a:t>
            </a:r>
            <a:br>
              <a:rPr lang="en-US" sz="4000" dirty="0" smtClean="0"/>
            </a:br>
            <a:r>
              <a:rPr lang="en-US" sz="2800" dirty="0">
                <a:solidFill>
                  <a:schemeClr val="tx2">
                    <a:alpha val="99000"/>
                  </a:schemeClr>
                </a:solidFill>
                <a:latin typeface="+mj-lt"/>
              </a:rPr>
              <a:t>Cloud Service is a management, configuration, security, </a:t>
            </a:r>
            <a:r>
              <a:rPr lang="en-US" sz="2800" dirty="0" smtClean="0">
                <a:solidFill>
                  <a:schemeClr val="tx2">
                    <a:alpha val="99000"/>
                  </a:schemeClr>
                </a:solidFill>
                <a:latin typeface="+mj-lt"/>
              </a:rPr>
              <a:t/>
            </a:r>
            <a:br>
              <a:rPr lang="en-US" sz="2800" dirty="0" smtClean="0">
                <a:solidFill>
                  <a:schemeClr val="tx2">
                    <a:alpha val="99000"/>
                  </a:schemeClr>
                </a:solidFill>
                <a:latin typeface="+mj-lt"/>
              </a:rPr>
            </a:br>
            <a:r>
              <a:rPr lang="en-US" sz="2800" dirty="0" smtClean="0">
                <a:solidFill>
                  <a:schemeClr val="tx2">
                    <a:alpha val="99000"/>
                  </a:schemeClr>
                </a:solidFill>
                <a:latin typeface="+mj-lt"/>
              </a:rPr>
              <a:t>networking </a:t>
            </a:r>
            <a:r>
              <a:rPr lang="en-US" sz="2800" dirty="0">
                <a:solidFill>
                  <a:schemeClr val="tx2">
                    <a:alpha val="99000"/>
                  </a:schemeClr>
                </a:solidFill>
                <a:latin typeface="+mj-lt"/>
              </a:rPr>
              <a:t>and service model boundary</a:t>
            </a:r>
          </a:p>
        </p:txBody>
      </p:sp>
      <p:sp>
        <p:nvSpPr>
          <p:cNvPr id="6" name="Rectangle 5"/>
          <p:cNvSpPr/>
          <p:nvPr>
            <p:custDataLst>
              <p:tags r:id="rId5"/>
            </p:custDataLst>
          </p:nvPr>
        </p:nvSpPr>
        <p:spPr bwMode="auto">
          <a:xfrm>
            <a:off x="3196642" y="2197737"/>
            <a:ext cx="5795688" cy="19339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0" rIns="91416" bIns="0" numCol="1" rtlCol="0" anchor="t" anchorCtr="0" compatLnSpc="1">
            <a:prstTxWarp prst="textNoShape">
              <a:avLst/>
            </a:prstTxWarp>
          </a:bodyPr>
          <a:lstStyle/>
          <a:p>
            <a:pPr algn="ctr" defTabSz="913909" fontAlgn="base">
              <a:spcBef>
                <a:spcPct val="0"/>
              </a:spcBef>
              <a:spcAft>
                <a:spcPct val="0"/>
              </a:spcAft>
            </a:pPr>
            <a:r>
              <a:rPr lang="en-US" dirty="0" smtClean="0">
                <a:ln>
                  <a:solidFill>
                    <a:schemeClr val="bg1">
                      <a:alpha val="0"/>
                    </a:schemeClr>
                  </a:solidFill>
                </a:ln>
                <a:gradFill>
                  <a:gsLst>
                    <a:gs pos="0">
                      <a:srgbClr val="FFFFFF"/>
                    </a:gs>
                    <a:gs pos="100000">
                      <a:srgbClr val="FFFFFF"/>
                    </a:gs>
                  </a:gsLst>
                  <a:lin ang="5400000" scaled="0"/>
                </a:gradFill>
              </a:rPr>
              <a:t>Web Role</a:t>
            </a:r>
            <a:endParaRPr lang="en-US" dirty="0">
              <a:ln>
                <a:solidFill>
                  <a:schemeClr val="bg1">
                    <a:alpha val="0"/>
                  </a:schemeClr>
                </a:solidFill>
              </a:ln>
              <a:gradFill>
                <a:gsLst>
                  <a:gs pos="0">
                    <a:srgbClr val="FFFFFF"/>
                  </a:gs>
                  <a:gs pos="100000">
                    <a:srgbClr val="FFFFFF"/>
                  </a:gs>
                </a:gsLst>
                <a:lin ang="5400000" scaled="0"/>
              </a:gradFill>
            </a:endParaRPr>
          </a:p>
        </p:txBody>
      </p:sp>
      <p:sp>
        <p:nvSpPr>
          <p:cNvPr id="12" name="Rectangle 11"/>
          <p:cNvSpPr/>
          <p:nvPr>
            <p:custDataLst>
              <p:tags r:id="rId6"/>
            </p:custDataLst>
          </p:nvPr>
        </p:nvSpPr>
        <p:spPr bwMode="auto">
          <a:xfrm>
            <a:off x="3196642" y="4235117"/>
            <a:ext cx="5795688" cy="19763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0" rIns="91416" bIns="0" numCol="1" rtlCol="0" anchor="t" anchorCtr="0" compatLnSpc="1">
            <a:prstTxWarp prst="textNoShape">
              <a:avLst/>
            </a:prstTxWarp>
          </a:bodyPr>
          <a:lstStyle/>
          <a:p>
            <a:pPr algn="ctr" defTabSz="913909" fontAlgn="base">
              <a:spcBef>
                <a:spcPct val="0"/>
              </a:spcBef>
              <a:spcAft>
                <a:spcPct val="0"/>
              </a:spcAft>
            </a:pPr>
            <a:r>
              <a:rPr lang="en-US" dirty="0" smtClean="0">
                <a:ln>
                  <a:solidFill>
                    <a:schemeClr val="bg1">
                      <a:alpha val="0"/>
                    </a:schemeClr>
                  </a:solidFill>
                </a:ln>
                <a:gradFill>
                  <a:gsLst>
                    <a:gs pos="0">
                      <a:srgbClr val="FFFFFF"/>
                    </a:gs>
                    <a:gs pos="100000">
                      <a:srgbClr val="FFFFFF"/>
                    </a:gs>
                  </a:gsLst>
                  <a:lin ang="5400000" scaled="0"/>
                </a:gradFill>
              </a:rPr>
              <a:t>Worker Role</a:t>
            </a:r>
            <a:endParaRPr lang="en-US" dirty="0">
              <a:ln>
                <a:solidFill>
                  <a:schemeClr val="bg1">
                    <a:alpha val="0"/>
                  </a:schemeClr>
                </a:solidFill>
              </a:ln>
              <a:gradFill>
                <a:gsLst>
                  <a:gs pos="0">
                    <a:srgbClr val="FFFFFF"/>
                  </a:gs>
                  <a:gs pos="100000">
                    <a:srgbClr val="FFFFFF"/>
                  </a:gs>
                </a:gsLst>
                <a:lin ang="5400000" scaled="0"/>
              </a:gradFill>
            </a:endParaRPr>
          </a:p>
        </p:txBody>
      </p:sp>
      <p:cxnSp>
        <p:nvCxnSpPr>
          <p:cNvPr id="24" name="Straight Connector 23"/>
          <p:cNvCxnSpPr>
            <a:endCxn id="6" idx="1"/>
          </p:cNvCxnSpPr>
          <p:nvPr/>
        </p:nvCxnSpPr>
        <p:spPr>
          <a:xfrm flipV="1">
            <a:off x="2310838" y="3164715"/>
            <a:ext cx="885804" cy="4923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33173" y="3538630"/>
            <a:ext cx="795089" cy="387798"/>
          </a:xfrm>
          <a:prstGeom prst="rect">
            <a:avLst/>
          </a:prstGeom>
          <a:noFill/>
        </p:spPr>
        <p:txBody>
          <a:bodyPr wrap="none" lIns="0" tIns="0" rIns="0" bIns="0" rtlCol="0">
            <a:spAutoFit/>
          </a:bodyPr>
          <a:lstStyle/>
          <a:p>
            <a:pPr>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latin typeface="+mj-lt"/>
              </a:rPr>
              <a:t>Roles</a:t>
            </a:r>
          </a:p>
        </p:txBody>
      </p:sp>
      <p:cxnSp>
        <p:nvCxnSpPr>
          <p:cNvPr id="27" name="Straight Connector 26"/>
          <p:cNvCxnSpPr/>
          <p:nvPr/>
        </p:nvCxnSpPr>
        <p:spPr>
          <a:xfrm>
            <a:off x="2310838" y="3855714"/>
            <a:ext cx="902625" cy="123880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360984" y="2713698"/>
            <a:ext cx="1731161" cy="1185180"/>
            <a:chOff x="293694" y="1706700"/>
            <a:chExt cx="1731161" cy="1185180"/>
          </a:xfrm>
        </p:grpSpPr>
        <p:sp>
          <p:nvSpPr>
            <p:cNvPr id="20" name="Freeform 128"/>
            <p:cNvSpPr>
              <a:spLocks noChangeAspect="1"/>
            </p:cNvSpPr>
            <p:nvPr/>
          </p:nvSpPr>
          <p:spPr bwMode="black">
            <a:xfrm>
              <a:off x="293694" y="1706700"/>
              <a:ext cx="1731161" cy="118518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a:noFill/>
            </a:ln>
            <a:extLst/>
          </p:spPr>
          <p:txBody>
            <a:bodyPr vert="horz" wrap="square" lIns="91440" tIns="45720" rIns="91440" bIns="91440" numCol="1" anchor="b" anchorCtr="0" compatLnSpc="1">
              <a:prstTxWarp prst="textNoShape">
                <a:avLst/>
              </a:prstTxWarp>
            </a:bodyPr>
            <a:lstStyle/>
            <a:p>
              <a:pPr lvl="0" algn="ctr" defTabSz="913909" fontAlgn="base">
                <a:spcBef>
                  <a:spcPct val="0"/>
                </a:spcBef>
                <a:spcAft>
                  <a:spcPct val="0"/>
                </a:spcAft>
              </a:pPr>
              <a:r>
                <a:rPr lang="en-US" sz="2300" dirty="0">
                  <a:ln>
                    <a:solidFill>
                      <a:srgbClr val="FFFFFF">
                        <a:alpha val="0"/>
                      </a:srgbClr>
                    </a:solidFill>
                  </a:ln>
                  <a:solidFill>
                    <a:srgbClr val="595959">
                      <a:alpha val="99000"/>
                    </a:srgbClr>
                  </a:solidFill>
                </a:rPr>
                <a:t>VM</a:t>
              </a:r>
              <a:r>
                <a:rPr lang="en-US" sz="2300" baseline="-25000" dirty="0">
                  <a:ln>
                    <a:solidFill>
                      <a:srgbClr val="FFFFFF">
                        <a:alpha val="0"/>
                      </a:srgbClr>
                    </a:solidFill>
                  </a:ln>
                  <a:solidFill>
                    <a:srgbClr val="595959">
                      <a:alpha val="99000"/>
                    </a:srgbClr>
                  </a:solidFill>
                </a:rPr>
                <a:t>1</a:t>
              </a:r>
            </a:p>
          </p:txBody>
        </p:sp>
        <p:pic>
          <p:nvPicPr>
            <p:cNvPr id="21"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63515" r="73175"/>
            <a:stretch/>
          </p:blipFill>
          <p:spPr bwMode="auto">
            <a:xfrm>
              <a:off x="1048277" y="1921627"/>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31"/>
          <p:cNvGrpSpPr/>
          <p:nvPr/>
        </p:nvGrpSpPr>
        <p:grpSpPr>
          <a:xfrm>
            <a:off x="5242039" y="2713698"/>
            <a:ext cx="1731161" cy="1185180"/>
            <a:chOff x="293694" y="1706700"/>
            <a:chExt cx="1731161" cy="1185180"/>
          </a:xfrm>
        </p:grpSpPr>
        <p:sp>
          <p:nvSpPr>
            <p:cNvPr id="33" name="Freeform 128"/>
            <p:cNvSpPr>
              <a:spLocks noChangeAspect="1"/>
            </p:cNvSpPr>
            <p:nvPr/>
          </p:nvSpPr>
          <p:spPr bwMode="black">
            <a:xfrm>
              <a:off x="293694" y="1706700"/>
              <a:ext cx="1731161" cy="118518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a:noFill/>
            </a:ln>
            <a:extLst/>
          </p:spPr>
          <p:txBody>
            <a:bodyPr vert="horz" wrap="square" lIns="91440" tIns="45720" rIns="91440" bIns="91440" numCol="1" anchor="b" anchorCtr="0" compatLnSpc="1">
              <a:prstTxWarp prst="textNoShape">
                <a:avLst/>
              </a:prstTxWarp>
            </a:bodyPr>
            <a:lstStyle/>
            <a:p>
              <a:pPr lvl="0" algn="ctr" defTabSz="913909" fontAlgn="base">
                <a:spcBef>
                  <a:spcPct val="0"/>
                </a:spcBef>
                <a:spcAft>
                  <a:spcPct val="0"/>
                </a:spcAft>
              </a:pPr>
              <a:r>
                <a:rPr lang="en-US" sz="2300" dirty="0" smtClean="0">
                  <a:ln>
                    <a:solidFill>
                      <a:srgbClr val="FFFFFF">
                        <a:alpha val="0"/>
                      </a:srgbClr>
                    </a:solidFill>
                  </a:ln>
                  <a:solidFill>
                    <a:srgbClr val="595959">
                      <a:alpha val="99000"/>
                    </a:srgbClr>
                  </a:solidFill>
                </a:rPr>
                <a:t>VM</a:t>
              </a:r>
              <a:r>
                <a:rPr lang="en-US" sz="2300" baseline="-25000" dirty="0" smtClean="0">
                  <a:ln>
                    <a:solidFill>
                      <a:srgbClr val="FFFFFF">
                        <a:alpha val="0"/>
                      </a:srgbClr>
                    </a:solidFill>
                  </a:ln>
                  <a:solidFill>
                    <a:srgbClr val="595959">
                      <a:alpha val="99000"/>
                    </a:srgbClr>
                  </a:solidFill>
                </a:rPr>
                <a:t>2</a:t>
              </a:r>
              <a:endParaRPr lang="en-US" sz="2300" baseline="-25000" dirty="0">
                <a:ln>
                  <a:solidFill>
                    <a:srgbClr val="FFFFFF">
                      <a:alpha val="0"/>
                    </a:srgbClr>
                  </a:solidFill>
                </a:ln>
                <a:solidFill>
                  <a:srgbClr val="595959">
                    <a:alpha val="99000"/>
                  </a:srgbClr>
                </a:solidFill>
              </a:endParaRPr>
            </a:p>
          </p:txBody>
        </p:sp>
        <p:pic>
          <p:nvPicPr>
            <p:cNvPr id="34"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63515" r="73175"/>
            <a:stretch/>
          </p:blipFill>
          <p:spPr bwMode="auto">
            <a:xfrm>
              <a:off x="1048277" y="1921627"/>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 name="Group 34"/>
          <p:cNvGrpSpPr/>
          <p:nvPr/>
        </p:nvGrpSpPr>
        <p:grpSpPr>
          <a:xfrm>
            <a:off x="7096825" y="2713698"/>
            <a:ext cx="1731161" cy="1185180"/>
            <a:chOff x="293694" y="1706700"/>
            <a:chExt cx="1731161" cy="1185180"/>
          </a:xfrm>
        </p:grpSpPr>
        <p:sp>
          <p:nvSpPr>
            <p:cNvPr id="36" name="Freeform 128"/>
            <p:cNvSpPr>
              <a:spLocks noChangeAspect="1"/>
            </p:cNvSpPr>
            <p:nvPr/>
          </p:nvSpPr>
          <p:spPr bwMode="black">
            <a:xfrm>
              <a:off x="293694" y="1706700"/>
              <a:ext cx="1731161" cy="118518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a:noFill/>
            </a:ln>
            <a:extLst/>
          </p:spPr>
          <p:txBody>
            <a:bodyPr vert="horz" wrap="square" lIns="91440" tIns="45720" rIns="91440" bIns="91440" numCol="1" anchor="b" anchorCtr="0" compatLnSpc="1">
              <a:prstTxWarp prst="textNoShape">
                <a:avLst/>
              </a:prstTxWarp>
            </a:bodyPr>
            <a:lstStyle/>
            <a:p>
              <a:pPr lvl="0" algn="ctr" defTabSz="913909" fontAlgn="base">
                <a:spcBef>
                  <a:spcPct val="0"/>
                </a:spcBef>
                <a:spcAft>
                  <a:spcPct val="0"/>
                </a:spcAft>
              </a:pPr>
              <a:r>
                <a:rPr lang="en-US" sz="2300" dirty="0" smtClean="0">
                  <a:ln>
                    <a:solidFill>
                      <a:srgbClr val="FFFFFF">
                        <a:alpha val="0"/>
                      </a:srgbClr>
                    </a:solidFill>
                  </a:ln>
                  <a:solidFill>
                    <a:srgbClr val="595959">
                      <a:alpha val="99000"/>
                    </a:srgbClr>
                  </a:solidFill>
                </a:rPr>
                <a:t>VM</a:t>
              </a:r>
              <a:r>
                <a:rPr lang="en-US" sz="2300" baseline="-25000" dirty="0">
                  <a:ln>
                    <a:solidFill>
                      <a:srgbClr val="FFFFFF">
                        <a:alpha val="0"/>
                      </a:srgbClr>
                    </a:solidFill>
                  </a:ln>
                  <a:solidFill>
                    <a:srgbClr val="595959">
                      <a:alpha val="99000"/>
                    </a:srgbClr>
                  </a:solidFill>
                </a:rPr>
                <a:t>3</a:t>
              </a:r>
            </a:p>
          </p:txBody>
        </p:sp>
        <p:pic>
          <p:nvPicPr>
            <p:cNvPr id="3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63515" r="73175"/>
            <a:stretch/>
          </p:blipFill>
          <p:spPr bwMode="auto">
            <a:xfrm>
              <a:off x="1048277" y="1921627"/>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8" name="Group 37"/>
          <p:cNvGrpSpPr/>
          <p:nvPr/>
        </p:nvGrpSpPr>
        <p:grpSpPr>
          <a:xfrm>
            <a:off x="3360985" y="4778834"/>
            <a:ext cx="1731161" cy="1185180"/>
            <a:chOff x="293694" y="1706700"/>
            <a:chExt cx="1731161" cy="1185180"/>
          </a:xfrm>
        </p:grpSpPr>
        <p:sp>
          <p:nvSpPr>
            <p:cNvPr id="39" name="Freeform 128"/>
            <p:cNvSpPr>
              <a:spLocks noChangeAspect="1"/>
            </p:cNvSpPr>
            <p:nvPr/>
          </p:nvSpPr>
          <p:spPr bwMode="black">
            <a:xfrm>
              <a:off x="293694" y="1706700"/>
              <a:ext cx="1731161" cy="118518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a:noFill/>
            </a:ln>
            <a:extLst/>
          </p:spPr>
          <p:txBody>
            <a:bodyPr vert="horz" wrap="square" lIns="91440" tIns="45720" rIns="91440" bIns="91440" numCol="1" anchor="b" anchorCtr="0" compatLnSpc="1">
              <a:prstTxWarp prst="textNoShape">
                <a:avLst/>
              </a:prstTxWarp>
            </a:bodyPr>
            <a:lstStyle/>
            <a:p>
              <a:pPr lvl="0" algn="ctr" defTabSz="913909" fontAlgn="base">
                <a:spcBef>
                  <a:spcPct val="0"/>
                </a:spcBef>
                <a:spcAft>
                  <a:spcPct val="0"/>
                </a:spcAft>
              </a:pPr>
              <a:r>
                <a:rPr lang="en-US" sz="2300" dirty="0" smtClean="0">
                  <a:ln>
                    <a:solidFill>
                      <a:srgbClr val="FFFFFF">
                        <a:alpha val="0"/>
                      </a:srgbClr>
                    </a:solidFill>
                  </a:ln>
                  <a:solidFill>
                    <a:srgbClr val="595959">
                      <a:alpha val="99000"/>
                    </a:srgbClr>
                  </a:solidFill>
                </a:rPr>
                <a:t>VM</a:t>
              </a:r>
              <a:r>
                <a:rPr lang="en-US" sz="2300" baseline="-25000" dirty="0" smtClean="0">
                  <a:ln>
                    <a:solidFill>
                      <a:srgbClr val="FFFFFF">
                        <a:alpha val="0"/>
                      </a:srgbClr>
                    </a:solidFill>
                  </a:ln>
                  <a:solidFill>
                    <a:srgbClr val="595959">
                      <a:alpha val="99000"/>
                    </a:srgbClr>
                  </a:solidFill>
                </a:rPr>
                <a:t>4</a:t>
              </a:r>
              <a:endParaRPr lang="en-US" sz="2300" baseline="-25000" dirty="0">
                <a:ln>
                  <a:solidFill>
                    <a:srgbClr val="FFFFFF">
                      <a:alpha val="0"/>
                    </a:srgbClr>
                  </a:solidFill>
                </a:ln>
                <a:solidFill>
                  <a:srgbClr val="595959">
                    <a:alpha val="99000"/>
                  </a:srgbClr>
                </a:solidFill>
              </a:endParaRPr>
            </a:p>
          </p:txBody>
        </p:sp>
        <p:pic>
          <p:nvPicPr>
            <p:cNvPr id="40"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63515" r="73175"/>
            <a:stretch/>
          </p:blipFill>
          <p:spPr bwMode="auto">
            <a:xfrm>
              <a:off x="1048277" y="1921627"/>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1" name="Group 40"/>
          <p:cNvGrpSpPr/>
          <p:nvPr/>
        </p:nvGrpSpPr>
        <p:grpSpPr>
          <a:xfrm>
            <a:off x="5266438" y="4778834"/>
            <a:ext cx="1731161" cy="1185180"/>
            <a:chOff x="293694" y="1706700"/>
            <a:chExt cx="1731161" cy="1185180"/>
          </a:xfrm>
        </p:grpSpPr>
        <p:sp>
          <p:nvSpPr>
            <p:cNvPr id="42" name="Freeform 128"/>
            <p:cNvSpPr>
              <a:spLocks noChangeAspect="1"/>
            </p:cNvSpPr>
            <p:nvPr/>
          </p:nvSpPr>
          <p:spPr bwMode="black">
            <a:xfrm>
              <a:off x="293694" y="1706700"/>
              <a:ext cx="1731161" cy="118518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a:noFill/>
            </a:ln>
            <a:extLst/>
          </p:spPr>
          <p:txBody>
            <a:bodyPr vert="horz" wrap="square" lIns="91440" tIns="45720" rIns="91440" bIns="91440" numCol="1" anchor="b" anchorCtr="0" compatLnSpc="1">
              <a:prstTxWarp prst="textNoShape">
                <a:avLst/>
              </a:prstTxWarp>
            </a:bodyPr>
            <a:lstStyle/>
            <a:p>
              <a:pPr lvl="0" algn="ctr" defTabSz="913909" fontAlgn="base">
                <a:spcBef>
                  <a:spcPct val="0"/>
                </a:spcBef>
                <a:spcAft>
                  <a:spcPct val="0"/>
                </a:spcAft>
              </a:pPr>
              <a:r>
                <a:rPr lang="en-US" sz="2300" dirty="0" smtClean="0">
                  <a:ln>
                    <a:solidFill>
                      <a:srgbClr val="FFFFFF">
                        <a:alpha val="0"/>
                      </a:srgbClr>
                    </a:solidFill>
                  </a:ln>
                  <a:solidFill>
                    <a:srgbClr val="595959">
                      <a:alpha val="99000"/>
                    </a:srgbClr>
                  </a:solidFill>
                </a:rPr>
                <a:t>VM</a:t>
              </a:r>
              <a:r>
                <a:rPr lang="en-US" sz="2300" baseline="-25000" dirty="0">
                  <a:ln>
                    <a:solidFill>
                      <a:srgbClr val="FFFFFF">
                        <a:alpha val="0"/>
                      </a:srgbClr>
                    </a:solidFill>
                  </a:ln>
                  <a:solidFill>
                    <a:srgbClr val="595959">
                      <a:alpha val="99000"/>
                    </a:srgbClr>
                  </a:solidFill>
                </a:rPr>
                <a:t>5</a:t>
              </a:r>
            </a:p>
          </p:txBody>
        </p:sp>
        <p:pic>
          <p:nvPicPr>
            <p:cNvPr id="43"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63515" r="73175"/>
            <a:stretch/>
          </p:blipFill>
          <p:spPr bwMode="auto">
            <a:xfrm>
              <a:off x="1048277" y="1921627"/>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 name="Group 43"/>
          <p:cNvGrpSpPr/>
          <p:nvPr/>
        </p:nvGrpSpPr>
        <p:grpSpPr>
          <a:xfrm>
            <a:off x="7121224" y="4778834"/>
            <a:ext cx="1731161" cy="1185180"/>
            <a:chOff x="293694" y="1706700"/>
            <a:chExt cx="1731161" cy="1185180"/>
          </a:xfrm>
        </p:grpSpPr>
        <p:sp>
          <p:nvSpPr>
            <p:cNvPr id="45" name="Freeform 128"/>
            <p:cNvSpPr>
              <a:spLocks noChangeAspect="1"/>
            </p:cNvSpPr>
            <p:nvPr/>
          </p:nvSpPr>
          <p:spPr bwMode="black">
            <a:xfrm>
              <a:off x="293694" y="1706700"/>
              <a:ext cx="1731161" cy="118518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a:noFill/>
            </a:ln>
            <a:extLst/>
          </p:spPr>
          <p:txBody>
            <a:bodyPr vert="horz" wrap="square" lIns="91440" tIns="45720" rIns="91440" bIns="91440" numCol="1" anchor="b" anchorCtr="0" compatLnSpc="1">
              <a:prstTxWarp prst="textNoShape">
                <a:avLst/>
              </a:prstTxWarp>
            </a:bodyPr>
            <a:lstStyle/>
            <a:p>
              <a:pPr lvl="0" algn="ctr" defTabSz="913909" fontAlgn="base">
                <a:spcBef>
                  <a:spcPct val="0"/>
                </a:spcBef>
                <a:spcAft>
                  <a:spcPct val="0"/>
                </a:spcAft>
              </a:pPr>
              <a:r>
                <a:rPr lang="en-US" sz="2300" dirty="0" smtClean="0">
                  <a:ln>
                    <a:solidFill>
                      <a:srgbClr val="FFFFFF">
                        <a:alpha val="0"/>
                      </a:srgbClr>
                    </a:solidFill>
                  </a:ln>
                  <a:solidFill>
                    <a:srgbClr val="595959">
                      <a:alpha val="99000"/>
                    </a:srgbClr>
                  </a:solidFill>
                </a:rPr>
                <a:t>VM</a:t>
              </a:r>
              <a:r>
                <a:rPr lang="en-US" sz="2300" baseline="-25000" dirty="0" smtClean="0">
                  <a:ln>
                    <a:solidFill>
                      <a:srgbClr val="FFFFFF">
                        <a:alpha val="0"/>
                      </a:srgbClr>
                    </a:solidFill>
                  </a:ln>
                  <a:solidFill>
                    <a:srgbClr val="595959">
                      <a:alpha val="99000"/>
                    </a:srgbClr>
                  </a:solidFill>
                </a:rPr>
                <a:t>…</a:t>
              </a:r>
              <a:endParaRPr lang="en-US" sz="2300" baseline="-25000" dirty="0">
                <a:ln>
                  <a:solidFill>
                    <a:srgbClr val="FFFFFF">
                      <a:alpha val="0"/>
                    </a:srgbClr>
                  </a:solidFill>
                </a:ln>
                <a:solidFill>
                  <a:srgbClr val="595959">
                    <a:alpha val="99000"/>
                  </a:srgbClr>
                </a:solidFill>
              </a:endParaRPr>
            </a:p>
          </p:txBody>
        </p:sp>
        <p:pic>
          <p:nvPicPr>
            <p:cNvPr id="46"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63515" r="73175"/>
            <a:stretch/>
          </p:blipFill>
          <p:spPr bwMode="auto">
            <a:xfrm>
              <a:off x="1048277" y="1921627"/>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4" name="Straight Connector 13"/>
          <p:cNvCxnSpPr/>
          <p:nvPr/>
        </p:nvCxnSpPr>
        <p:spPr>
          <a:xfrm>
            <a:off x="8516874" y="3683727"/>
            <a:ext cx="1379634" cy="59282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09806" y="3683726"/>
            <a:ext cx="3286702" cy="691504"/>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85211" y="3732529"/>
            <a:ext cx="5211297" cy="737924"/>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161654" y="4221555"/>
            <a:ext cx="1370568" cy="387798"/>
          </a:xfrm>
          <a:prstGeom prst="rect">
            <a:avLst/>
          </a:prstGeom>
          <a:noFill/>
        </p:spPr>
        <p:txBody>
          <a:bodyPr wrap="none" lIns="0" tIns="0" rIns="0" bIns="0" rtlCol="0">
            <a:spAutoFit/>
          </a:bodyPr>
          <a:lstStyle/>
          <a:p>
            <a:pPr>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latin typeface="+mj-lt"/>
              </a:rPr>
              <a:t>Instances</a:t>
            </a:r>
          </a:p>
        </p:txBody>
      </p:sp>
    </p:spTree>
    <p:extLst>
      <p:ext uri="{BB962C8B-B14F-4D97-AF65-F5344CB8AC3E}">
        <p14:creationId xmlns:p14="http://schemas.microsoft.com/office/powerpoint/2010/main" val="3032321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custDataLst>
              <p:tags r:id="rId2"/>
            </p:custDataLst>
          </p:nvPr>
        </p:nvSpPr>
        <p:spPr bwMode="auto">
          <a:xfrm>
            <a:off x="2804575" y="1942656"/>
            <a:ext cx="6563338" cy="44013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t" anchorCtr="0" compatLnSpc="1">
            <a:prstTxWarp prst="textNoShape">
              <a:avLst/>
            </a:prstTxWarp>
          </a:bodyPr>
          <a:lstStyle/>
          <a:p>
            <a:pPr algn="ctr" defTabSz="913909" fontAlgn="base">
              <a:spcBef>
                <a:spcPct val="0"/>
              </a:spcBef>
              <a:spcAft>
                <a:spcPct val="0"/>
              </a:spcAft>
            </a:pPr>
            <a:r>
              <a:rPr lang="en-US" sz="3200" dirty="0">
                <a:ln>
                  <a:solidFill>
                    <a:schemeClr val="bg1">
                      <a:alpha val="0"/>
                    </a:schemeClr>
                  </a:solidFill>
                </a:ln>
                <a:solidFill>
                  <a:srgbClr val="595959">
                    <a:alpha val="99000"/>
                  </a:srgbClr>
                </a:solidFill>
                <a:latin typeface="Segoe UI Light" pitchFamily="34" charset="0"/>
              </a:rPr>
              <a:t>Implicit Cloud Service</a:t>
            </a:r>
          </a:p>
        </p:txBody>
      </p:sp>
      <p:sp>
        <p:nvSpPr>
          <p:cNvPr id="6" name="Rectangle 5"/>
          <p:cNvSpPr/>
          <p:nvPr>
            <p:custDataLst>
              <p:tags r:id="rId3"/>
            </p:custDataLst>
          </p:nvPr>
        </p:nvSpPr>
        <p:spPr bwMode="auto">
          <a:xfrm>
            <a:off x="3188400" y="2582741"/>
            <a:ext cx="5795688" cy="3595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20" rIns="91416" bIns="0" numCol="1" rtlCol="0" anchor="t" anchorCtr="0" compatLnSpc="1">
            <a:prstTxWarp prst="textNoShape">
              <a:avLst/>
            </a:prstTxWarp>
          </a:bodyPr>
          <a:lstStyle/>
          <a:p>
            <a:pPr algn="ctr" defTabSz="913909" fontAlgn="base">
              <a:spcBef>
                <a:spcPct val="0"/>
              </a:spcBef>
              <a:spcAft>
                <a:spcPct val="0"/>
              </a:spcAft>
            </a:pPr>
            <a:r>
              <a:rPr lang="en-US" dirty="0">
                <a:ln>
                  <a:solidFill>
                    <a:schemeClr val="bg1">
                      <a:alpha val="0"/>
                    </a:schemeClr>
                  </a:solidFill>
                </a:ln>
                <a:gradFill>
                  <a:gsLst>
                    <a:gs pos="0">
                      <a:srgbClr val="FFFFFF"/>
                    </a:gs>
                    <a:gs pos="100000">
                      <a:srgbClr val="FFFFFF"/>
                    </a:gs>
                  </a:gsLst>
                  <a:lin ang="5400000" scaled="0"/>
                </a:gradFill>
              </a:rPr>
              <a:t>Virtual Machine</a:t>
            </a:r>
          </a:p>
        </p:txBody>
      </p:sp>
      <p:grpSp>
        <p:nvGrpSpPr>
          <p:cNvPr id="7" name="Group 6"/>
          <p:cNvGrpSpPr/>
          <p:nvPr/>
        </p:nvGrpSpPr>
        <p:grpSpPr>
          <a:xfrm>
            <a:off x="4052609" y="3178788"/>
            <a:ext cx="4067271" cy="2348941"/>
            <a:chOff x="293694" y="773623"/>
            <a:chExt cx="4067271" cy="2348941"/>
          </a:xfrm>
        </p:grpSpPr>
        <p:sp>
          <p:nvSpPr>
            <p:cNvPr id="8" name="Freeform 128"/>
            <p:cNvSpPr>
              <a:spLocks noChangeAspect="1"/>
            </p:cNvSpPr>
            <p:nvPr/>
          </p:nvSpPr>
          <p:spPr bwMode="black">
            <a:xfrm>
              <a:off x="293694" y="773623"/>
              <a:ext cx="4067271" cy="23489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a:noFill/>
            </a:ln>
            <a:extLst/>
          </p:spPr>
          <p:txBody>
            <a:bodyPr vert="horz" wrap="square" lIns="91440" tIns="45720" rIns="91440" bIns="182880" numCol="1" anchor="b" anchorCtr="0" compatLnSpc="1">
              <a:prstTxWarp prst="textNoShape">
                <a:avLst/>
              </a:prstTxWarp>
            </a:bodyPr>
            <a:lstStyle/>
            <a:p>
              <a:pPr lvl="0" algn="ctr" defTabSz="913909" fontAlgn="base">
                <a:spcBef>
                  <a:spcPct val="0"/>
                </a:spcBef>
                <a:spcAft>
                  <a:spcPct val="0"/>
                </a:spcAft>
              </a:pPr>
              <a:r>
                <a:rPr lang="en-US" sz="2300" dirty="0" smtClean="0">
                  <a:ln>
                    <a:solidFill>
                      <a:srgbClr val="FFFFFF">
                        <a:alpha val="0"/>
                      </a:srgbClr>
                    </a:solidFill>
                  </a:ln>
                  <a:solidFill>
                    <a:srgbClr val="595959">
                      <a:alpha val="99000"/>
                    </a:srgbClr>
                  </a:solidFill>
                </a:rPr>
                <a:t>VM</a:t>
              </a:r>
              <a:endParaRPr lang="en-US" sz="2300" baseline="-25000" dirty="0">
                <a:ln>
                  <a:solidFill>
                    <a:srgbClr val="FFFFFF">
                      <a:alpha val="0"/>
                    </a:srgbClr>
                  </a:solidFill>
                </a:ln>
                <a:solidFill>
                  <a:srgbClr val="595959">
                    <a:alpha val="99000"/>
                  </a:srgbClr>
                </a:solidFill>
              </a:endParaRPr>
            </a:p>
          </p:txBody>
        </p:sp>
        <p:pic>
          <p:nvPicPr>
            <p:cNvPr id="9"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3515" r="73175"/>
            <a:stretch/>
          </p:blipFill>
          <p:spPr bwMode="auto">
            <a:xfrm>
              <a:off x="2021330" y="1290604"/>
              <a:ext cx="611999" cy="10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17" name="Object 16" hidden="1"/>
          <p:cNvGraphicFramePr>
            <a:graphicFrameLocks noChangeAspect="1"/>
          </p:cNvGraphicFramePr>
          <p:nvPr>
            <p:custDataLst>
              <p:tags r:id="rId4"/>
            </p:custDataLst>
            <p:extLst>
              <p:ext uri="{D42A27DB-BD31-4B8C-83A1-F6EECF244321}">
                <p14:modId xmlns:p14="http://schemas.microsoft.com/office/powerpoint/2010/main" val="1651830895"/>
              </p:ext>
            </p:extLst>
          </p:nvPr>
        </p:nvGraphicFramePr>
        <p:xfrm>
          <a:off x="1" y="6"/>
          <a:ext cx="158751" cy="158751"/>
        </p:xfrm>
        <a:graphic>
          <a:graphicData uri="http://schemas.openxmlformats.org/presentationml/2006/ole">
            <mc:AlternateContent xmlns:mc="http://schemas.openxmlformats.org/markup-compatibility/2006">
              <mc:Choice xmlns:v="urn:schemas-microsoft-com:vml" Requires="v">
                <p:oleObj spid="_x0000_s3272"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6"/>
                        <a:ext cx="158751" cy="158751"/>
                      </a:xfrm>
                      <a:prstGeom prst="rect">
                        <a:avLst/>
                      </a:prstGeom>
                    </p:spPr>
                  </p:pic>
                </p:oleObj>
              </mc:Fallback>
            </mc:AlternateContent>
          </a:graphicData>
        </a:graphic>
      </p:graphicFrame>
      <p:sp>
        <p:nvSpPr>
          <p:cNvPr id="2" name="Title 1"/>
          <p:cNvSpPr>
            <a:spLocks noGrp="1"/>
          </p:cNvSpPr>
          <p:nvPr>
            <p:ph type="title"/>
            <p:custDataLst>
              <p:tags r:id="rId5"/>
            </p:custDataLst>
          </p:nvPr>
        </p:nvSpPr>
        <p:spPr>
          <a:xfrm>
            <a:off x="519113" y="228600"/>
            <a:ext cx="11149013" cy="1301895"/>
          </a:xfrm>
        </p:spPr>
        <p:txBody>
          <a:bodyPr/>
          <a:lstStyle/>
          <a:p>
            <a:pPr defTabSz="914363"/>
            <a:r>
              <a:rPr lang="en-US" dirty="0" smtClean="0"/>
              <a:t>Virtual Machines</a:t>
            </a:r>
            <a:br>
              <a:rPr lang="en-US" dirty="0" smtClean="0"/>
            </a:br>
            <a:r>
              <a:rPr lang="en-US" sz="4000" dirty="0">
                <a:solidFill>
                  <a:schemeClr val="tx2">
                    <a:alpha val="99000"/>
                  </a:schemeClr>
                </a:solidFill>
              </a:rPr>
              <a:t>Virtual Machines are roles with exactly one instance </a:t>
            </a:r>
          </a:p>
        </p:txBody>
      </p:sp>
    </p:spTree>
    <p:extLst>
      <p:ext uri="{BB962C8B-B14F-4D97-AF65-F5344CB8AC3E}">
        <p14:creationId xmlns:p14="http://schemas.microsoft.com/office/powerpoint/2010/main" val="115985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custDataLst>
              <p:tags r:id="rId2"/>
            </p:custDataLst>
          </p:nvPr>
        </p:nvSpPr>
        <p:spPr bwMode="auto">
          <a:xfrm>
            <a:off x="508000" y="1942656"/>
            <a:ext cx="11172824" cy="44013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t" anchorCtr="0" compatLnSpc="1">
            <a:prstTxWarp prst="textNoShape">
              <a:avLst/>
            </a:prstTxWarp>
          </a:bodyPr>
          <a:lstStyle/>
          <a:p>
            <a:pPr algn="ctr" defTabSz="913909" fontAlgn="base">
              <a:spcBef>
                <a:spcPct val="0"/>
              </a:spcBef>
              <a:spcAft>
                <a:spcPct val="0"/>
              </a:spcAft>
            </a:pPr>
            <a:r>
              <a:rPr lang="en-US" sz="3200" dirty="0">
                <a:ln>
                  <a:solidFill>
                    <a:schemeClr val="bg1">
                      <a:alpha val="0"/>
                    </a:schemeClr>
                  </a:solidFill>
                </a:ln>
                <a:solidFill>
                  <a:srgbClr val="595959">
                    <a:alpha val="99000"/>
                  </a:srgbClr>
                </a:solidFill>
                <a:latin typeface="Segoe UI Light" pitchFamily="34" charset="0"/>
              </a:rPr>
              <a:t>Cloud Service</a:t>
            </a:r>
          </a:p>
        </p:txBody>
      </p:sp>
      <p:sp>
        <p:nvSpPr>
          <p:cNvPr id="6" name="Rectangle 5"/>
          <p:cNvSpPr/>
          <p:nvPr>
            <p:custDataLst>
              <p:tags r:id="rId3"/>
            </p:custDataLst>
          </p:nvPr>
        </p:nvSpPr>
        <p:spPr bwMode="auto">
          <a:xfrm>
            <a:off x="837957" y="2555304"/>
            <a:ext cx="5206985" cy="3595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20" rIns="91416" bIns="0" numCol="1" rtlCol="0" anchor="t" anchorCtr="0" compatLnSpc="1">
            <a:prstTxWarp prst="textNoShape">
              <a:avLst/>
            </a:prstTxWarp>
          </a:bodyPr>
          <a:lstStyle/>
          <a:p>
            <a:pPr algn="ctr" defTabSz="913909" fontAlgn="base">
              <a:spcBef>
                <a:spcPct val="0"/>
              </a:spcBef>
              <a:spcAft>
                <a:spcPct val="0"/>
              </a:spcAft>
            </a:pPr>
            <a:r>
              <a:rPr lang="en-US" dirty="0">
                <a:ln>
                  <a:solidFill>
                    <a:schemeClr val="bg1">
                      <a:alpha val="0"/>
                    </a:schemeClr>
                  </a:solidFill>
                </a:ln>
                <a:gradFill>
                  <a:gsLst>
                    <a:gs pos="0">
                      <a:srgbClr val="FFFFFF"/>
                    </a:gs>
                    <a:gs pos="100000">
                      <a:srgbClr val="FFFFFF"/>
                    </a:gs>
                  </a:gsLst>
                  <a:lin ang="5400000" scaled="0"/>
                </a:gradFill>
              </a:rPr>
              <a:t>Virtual Machine</a:t>
            </a:r>
          </a:p>
        </p:txBody>
      </p:sp>
      <p:grpSp>
        <p:nvGrpSpPr>
          <p:cNvPr id="9" name="Group 8"/>
          <p:cNvGrpSpPr/>
          <p:nvPr/>
        </p:nvGrpSpPr>
        <p:grpSpPr>
          <a:xfrm>
            <a:off x="1407814" y="3261446"/>
            <a:ext cx="4067271" cy="2348941"/>
            <a:chOff x="293694" y="773623"/>
            <a:chExt cx="4067271" cy="2348941"/>
          </a:xfrm>
        </p:grpSpPr>
        <p:sp>
          <p:nvSpPr>
            <p:cNvPr id="10" name="Freeform 128"/>
            <p:cNvSpPr>
              <a:spLocks noChangeAspect="1"/>
            </p:cNvSpPr>
            <p:nvPr/>
          </p:nvSpPr>
          <p:spPr bwMode="black">
            <a:xfrm>
              <a:off x="293694" y="773623"/>
              <a:ext cx="4067271" cy="23489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a:noFill/>
            </a:ln>
            <a:extLst/>
          </p:spPr>
          <p:txBody>
            <a:bodyPr vert="horz" wrap="square" lIns="91440" tIns="45720" rIns="91440" bIns="182880" numCol="1" anchor="b" anchorCtr="0" compatLnSpc="1">
              <a:prstTxWarp prst="textNoShape">
                <a:avLst/>
              </a:prstTxWarp>
            </a:bodyPr>
            <a:lstStyle/>
            <a:p>
              <a:pPr lvl="0" algn="ctr" defTabSz="913909" fontAlgn="base">
                <a:spcBef>
                  <a:spcPct val="0"/>
                </a:spcBef>
                <a:spcAft>
                  <a:spcPct val="0"/>
                </a:spcAft>
              </a:pPr>
              <a:r>
                <a:rPr lang="en-US" sz="2300" dirty="0" smtClean="0">
                  <a:ln>
                    <a:solidFill>
                      <a:srgbClr val="FFFFFF">
                        <a:alpha val="0"/>
                      </a:srgbClr>
                    </a:solidFill>
                  </a:ln>
                  <a:solidFill>
                    <a:srgbClr val="595959">
                      <a:alpha val="99000"/>
                    </a:srgbClr>
                  </a:solidFill>
                </a:rPr>
                <a:t>VM</a:t>
              </a:r>
              <a:endParaRPr lang="en-US" sz="2300" baseline="-25000" dirty="0">
                <a:ln>
                  <a:solidFill>
                    <a:srgbClr val="FFFFFF">
                      <a:alpha val="0"/>
                    </a:srgbClr>
                  </a:solidFill>
                </a:ln>
                <a:solidFill>
                  <a:srgbClr val="595959">
                    <a:alpha val="99000"/>
                  </a:srgbClr>
                </a:solidFill>
              </a:endParaRPr>
            </a:p>
          </p:txBody>
        </p:sp>
        <p:pic>
          <p:nvPicPr>
            <p:cNvPr id="11"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63515" r="73175"/>
            <a:stretch/>
          </p:blipFill>
          <p:spPr bwMode="auto">
            <a:xfrm>
              <a:off x="2021330" y="1290604"/>
              <a:ext cx="611999" cy="10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Rectangle 6"/>
          <p:cNvSpPr/>
          <p:nvPr>
            <p:custDataLst>
              <p:tags r:id="rId4"/>
            </p:custDataLst>
          </p:nvPr>
        </p:nvSpPr>
        <p:spPr bwMode="auto">
          <a:xfrm>
            <a:off x="6143883" y="2555304"/>
            <a:ext cx="5206985" cy="3595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20" rIns="91416" bIns="0" numCol="1" rtlCol="0" anchor="t" anchorCtr="0" compatLnSpc="1">
            <a:prstTxWarp prst="textNoShape">
              <a:avLst/>
            </a:prstTxWarp>
          </a:bodyPr>
          <a:lstStyle/>
          <a:p>
            <a:pPr algn="ctr" defTabSz="913909" fontAlgn="base">
              <a:spcBef>
                <a:spcPct val="0"/>
              </a:spcBef>
              <a:spcAft>
                <a:spcPct val="0"/>
              </a:spcAft>
            </a:pPr>
            <a:r>
              <a:rPr lang="en-US" dirty="0">
                <a:ln>
                  <a:solidFill>
                    <a:schemeClr val="bg1">
                      <a:alpha val="0"/>
                    </a:schemeClr>
                  </a:solidFill>
                </a:ln>
                <a:gradFill>
                  <a:gsLst>
                    <a:gs pos="0">
                      <a:srgbClr val="FFFFFF"/>
                    </a:gs>
                    <a:gs pos="100000">
                      <a:srgbClr val="FFFFFF"/>
                    </a:gs>
                  </a:gsLst>
                  <a:lin ang="5400000" scaled="0"/>
                </a:gradFill>
              </a:rPr>
              <a:t>Virtual Machine</a:t>
            </a:r>
          </a:p>
        </p:txBody>
      </p:sp>
      <p:grpSp>
        <p:nvGrpSpPr>
          <p:cNvPr id="12" name="Group 11"/>
          <p:cNvGrpSpPr/>
          <p:nvPr/>
        </p:nvGrpSpPr>
        <p:grpSpPr>
          <a:xfrm>
            <a:off x="6713740" y="3262084"/>
            <a:ext cx="4067271" cy="2348941"/>
            <a:chOff x="293694" y="773623"/>
            <a:chExt cx="4067271" cy="2348941"/>
          </a:xfrm>
        </p:grpSpPr>
        <p:sp>
          <p:nvSpPr>
            <p:cNvPr id="13" name="Freeform 128"/>
            <p:cNvSpPr>
              <a:spLocks noChangeAspect="1"/>
            </p:cNvSpPr>
            <p:nvPr/>
          </p:nvSpPr>
          <p:spPr bwMode="black">
            <a:xfrm>
              <a:off x="293694" y="773623"/>
              <a:ext cx="4067271" cy="23489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a:noFill/>
            </a:ln>
            <a:extLst/>
          </p:spPr>
          <p:txBody>
            <a:bodyPr vert="horz" wrap="square" lIns="91440" tIns="45720" rIns="91440" bIns="182880" numCol="1" anchor="b" anchorCtr="0" compatLnSpc="1">
              <a:prstTxWarp prst="textNoShape">
                <a:avLst/>
              </a:prstTxWarp>
            </a:bodyPr>
            <a:lstStyle/>
            <a:p>
              <a:pPr lvl="0" algn="ctr" defTabSz="913909" fontAlgn="base">
                <a:spcBef>
                  <a:spcPct val="0"/>
                </a:spcBef>
                <a:spcAft>
                  <a:spcPct val="0"/>
                </a:spcAft>
              </a:pPr>
              <a:r>
                <a:rPr lang="en-US" sz="2300" dirty="0" smtClean="0">
                  <a:ln>
                    <a:solidFill>
                      <a:srgbClr val="FFFFFF">
                        <a:alpha val="0"/>
                      </a:srgbClr>
                    </a:solidFill>
                  </a:ln>
                  <a:solidFill>
                    <a:srgbClr val="595959">
                      <a:alpha val="99000"/>
                    </a:srgbClr>
                  </a:solidFill>
                </a:rPr>
                <a:t>VM</a:t>
              </a:r>
              <a:endParaRPr lang="en-US" sz="2300" baseline="-25000" dirty="0">
                <a:ln>
                  <a:solidFill>
                    <a:srgbClr val="FFFFFF">
                      <a:alpha val="0"/>
                    </a:srgbClr>
                  </a:solidFill>
                </a:ln>
                <a:solidFill>
                  <a:srgbClr val="595959">
                    <a:alpha val="99000"/>
                  </a:srgbClr>
                </a:solidFill>
              </a:endParaRPr>
            </a:p>
          </p:txBody>
        </p:sp>
        <p:pic>
          <p:nvPicPr>
            <p:cNvPr id="14"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63515" r="73175"/>
            <a:stretch/>
          </p:blipFill>
          <p:spPr bwMode="auto">
            <a:xfrm>
              <a:off x="2021330" y="1290604"/>
              <a:ext cx="611999" cy="10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17" name="Object 16" hidden="1"/>
          <p:cNvGraphicFramePr>
            <a:graphicFrameLocks noChangeAspect="1"/>
          </p:cNvGraphicFramePr>
          <p:nvPr>
            <p:custDataLst>
              <p:tags r:id="rId5"/>
            </p:custDataLst>
            <p:extLst>
              <p:ext uri="{D42A27DB-BD31-4B8C-83A1-F6EECF244321}">
                <p14:modId xmlns:p14="http://schemas.microsoft.com/office/powerpoint/2010/main" val="516894286"/>
              </p:ext>
            </p:extLst>
          </p:nvPr>
        </p:nvGraphicFramePr>
        <p:xfrm>
          <a:off x="1" y="6"/>
          <a:ext cx="158751" cy="158751"/>
        </p:xfrm>
        <a:graphic>
          <a:graphicData uri="http://schemas.openxmlformats.org/presentationml/2006/ole">
            <mc:AlternateContent xmlns:mc="http://schemas.openxmlformats.org/markup-compatibility/2006">
              <mc:Choice xmlns:v="urn:schemas-microsoft-com:vml" Requires="v">
                <p:oleObj spid="_x0000_s4295"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 y="6"/>
                        <a:ext cx="158751" cy="158751"/>
                      </a:xfrm>
                      <a:prstGeom prst="rect">
                        <a:avLst/>
                      </a:prstGeom>
                    </p:spPr>
                  </p:pic>
                </p:oleObj>
              </mc:Fallback>
            </mc:AlternateContent>
          </a:graphicData>
        </a:graphic>
      </p:graphicFrame>
      <p:sp>
        <p:nvSpPr>
          <p:cNvPr id="2" name="Title 1"/>
          <p:cNvSpPr>
            <a:spLocks noGrp="1"/>
          </p:cNvSpPr>
          <p:nvPr>
            <p:ph type="title"/>
            <p:custDataLst>
              <p:tags r:id="rId6"/>
            </p:custDataLst>
          </p:nvPr>
        </p:nvSpPr>
        <p:spPr>
          <a:xfrm>
            <a:off x="519113" y="228600"/>
            <a:ext cx="11149013" cy="1661993"/>
          </a:xfrm>
        </p:spPr>
        <p:txBody>
          <a:bodyPr/>
          <a:lstStyle/>
          <a:p>
            <a:pPr defTabSz="914363"/>
            <a:r>
              <a:rPr lang="en-US" sz="4800" dirty="0" smtClean="0"/>
              <a:t>Multiple Virtual Machines</a:t>
            </a:r>
            <a:br>
              <a:rPr lang="en-US" sz="4800" dirty="0" smtClean="0"/>
            </a:br>
            <a:r>
              <a:rPr lang="en-US" sz="3600" dirty="0">
                <a:solidFill>
                  <a:schemeClr val="tx2">
                    <a:alpha val="99000"/>
                  </a:schemeClr>
                </a:solidFill>
              </a:rPr>
              <a:t>Multiple Virtual Machines can be hosted within </a:t>
            </a:r>
            <a:r>
              <a:rPr lang="en-US" sz="3600" dirty="0" smtClean="0">
                <a:solidFill>
                  <a:schemeClr val="tx2">
                    <a:alpha val="99000"/>
                  </a:schemeClr>
                </a:solidFill>
              </a:rPr>
              <a:t/>
            </a:r>
            <a:br>
              <a:rPr lang="en-US" sz="3600" dirty="0" smtClean="0">
                <a:solidFill>
                  <a:schemeClr val="tx2">
                    <a:alpha val="99000"/>
                  </a:schemeClr>
                </a:solidFill>
              </a:rPr>
            </a:br>
            <a:r>
              <a:rPr lang="en-US" sz="3600" dirty="0" smtClean="0">
                <a:solidFill>
                  <a:schemeClr val="tx2">
                    <a:alpha val="99000"/>
                  </a:schemeClr>
                </a:solidFill>
              </a:rPr>
              <a:t>the </a:t>
            </a:r>
            <a:r>
              <a:rPr lang="en-US" sz="3600" dirty="0">
                <a:solidFill>
                  <a:schemeClr val="tx2">
                    <a:alpha val="99000"/>
                  </a:schemeClr>
                </a:solidFill>
              </a:rPr>
              <a:t>same cloud service </a:t>
            </a:r>
          </a:p>
        </p:txBody>
      </p:sp>
    </p:spTree>
    <p:extLst>
      <p:ext uri="{BB962C8B-B14F-4D97-AF65-F5344CB8AC3E}">
        <p14:creationId xmlns:p14="http://schemas.microsoft.com/office/powerpoint/2010/main" val="299937959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bwMode="auto">
          <a:xfrm>
            <a:off x="6476587"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6587"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6587"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6476587" y="0"/>
            <a:ext cx="154984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59" name="Rectangle 58"/>
          <p:cNvSpPr/>
          <p:nvPr/>
        </p:nvSpPr>
        <p:spPr bwMode="auto">
          <a:xfrm>
            <a:off x="8072246"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r>
              <a:rPr lang="en-US" kern="0" dirty="0" err="1">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sp>
        <p:nvSpPr>
          <p:cNvPr id="60" name="Rectangle 59"/>
          <p:cNvSpPr/>
          <p:nvPr/>
        </p:nvSpPr>
        <p:spPr bwMode="auto">
          <a:xfrm>
            <a:off x="9666384"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8070725"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defRPr/>
            </a:pPr>
            <a:endParaRPr lang="en-US" sz="2900" kern="0">
              <a:gradFill>
                <a:gsLst>
                  <a:gs pos="85000">
                    <a:srgbClr val="FFFFFF"/>
                  </a:gs>
                  <a:gs pos="0">
                    <a:srgbClr val="FFFFFF"/>
                  </a:gs>
                </a:gsLst>
                <a:lin ang="5400000" scaled="0"/>
              </a:gradFill>
            </a:endParaRPr>
          </a:p>
        </p:txBody>
      </p:sp>
      <p:sp>
        <p:nvSpPr>
          <p:cNvPr id="62" name="Rectangle 61"/>
          <p:cNvSpPr/>
          <p:nvPr/>
        </p:nvSpPr>
        <p:spPr bwMode="auto">
          <a:xfrm>
            <a:off x="9666384"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4" name="Rectangle 63"/>
          <p:cNvSpPr/>
          <p:nvPr/>
        </p:nvSpPr>
        <p:spPr bwMode="auto">
          <a:xfrm>
            <a:off x="3289837"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8316"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pic>
        <p:nvPicPr>
          <p:cNvPr id="70" name="Picture 69" descr="\\MAGNUM\Projects\Microsoft\Cloud Power FY12\Design\ICONS_PNG\Application.png"/>
          <p:cNvPicPr>
            <a:picLocks noChangeAspect="1" noChangeArrowheads="1"/>
          </p:cNvPicPr>
          <p:nvPr/>
        </p:nvPicPr>
        <p:blipFill>
          <a:blip r:embed="rId3" cstate="print">
            <a:lum bright="100000"/>
          </a:blip>
          <a:srcRect/>
          <a:stretch>
            <a:fillRect/>
          </a:stretch>
        </p:blipFill>
        <p:spPr bwMode="auto">
          <a:xfrm>
            <a:off x="8188353" y="2723072"/>
            <a:ext cx="857527" cy="857304"/>
          </a:xfrm>
          <a:prstGeom prst="rect">
            <a:avLst/>
          </a:prstGeom>
          <a:noFill/>
        </p:spPr>
      </p:pic>
      <p:pic>
        <p:nvPicPr>
          <p:cNvPr id="72" name="Picture 2" descr="\\MAGNUM\Projects\Microsoft\Cloud Power FY12\Design\Icons\PNGs\Web.png"/>
          <p:cNvPicPr>
            <a:picLocks noChangeAspect="1" noChangeArrowheads="1"/>
          </p:cNvPicPr>
          <p:nvPr/>
        </p:nvPicPr>
        <p:blipFill rotWithShape="1">
          <a:blip r:embed="rId4" cstate="print">
            <a:lum bright="100000"/>
          </a:blip>
          <a:srcRect t="1" b="-1316"/>
          <a:stretch/>
        </p:blipFill>
        <p:spPr bwMode="auto">
          <a:xfrm>
            <a:off x="9831922" y="2807594"/>
            <a:ext cx="676969" cy="685872"/>
          </a:xfrm>
          <a:prstGeom prst="rect">
            <a:avLst/>
          </a:prstGeom>
          <a:noFill/>
        </p:spPr>
      </p:pic>
      <p:sp>
        <p:nvSpPr>
          <p:cNvPr id="76" name="Rectangle 75"/>
          <p:cNvSpPr/>
          <p:nvPr/>
        </p:nvSpPr>
        <p:spPr bwMode="auto">
          <a:xfrm>
            <a:off x="4883973" y="4388199"/>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882452"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5" name="Title 4"/>
          <p:cNvSpPr>
            <a:spLocks noGrp="1"/>
          </p:cNvSpPr>
          <p:nvPr>
            <p:ph type="title"/>
          </p:nvPr>
        </p:nvSpPr>
        <p:spPr>
          <a:xfrm>
            <a:off x="519113" y="228600"/>
            <a:ext cx="11149013" cy="1994392"/>
          </a:xfrm>
        </p:spPr>
        <p:txBody>
          <a:bodyPr/>
          <a:lstStyle/>
          <a:p>
            <a:r>
              <a:rPr lang="en-US" sz="4800" dirty="0" smtClean="0"/>
              <a:t>A Continuous Offering </a:t>
            </a:r>
            <a:br>
              <a:rPr lang="en-US" sz="4800" dirty="0" smtClean="0"/>
            </a:br>
            <a:r>
              <a:rPr lang="en-US" sz="4800" dirty="0" smtClean="0"/>
              <a:t>		From Private to </a:t>
            </a:r>
            <a:br>
              <a:rPr lang="en-US" sz="4800" dirty="0" smtClean="0"/>
            </a:br>
            <a:r>
              <a:rPr lang="en-US" sz="4800" dirty="0" smtClean="0"/>
              <a:t>			Public Cloud</a:t>
            </a:r>
            <a:endParaRPr lang="en-US" sz="4800" dirty="0"/>
          </a:p>
        </p:txBody>
      </p:sp>
      <p:sp>
        <p:nvSpPr>
          <p:cNvPr id="31" name="Freeform 6"/>
          <p:cNvSpPr>
            <a:spLocks noChangeAspect="1" noEditPoints="1"/>
          </p:cNvSpPr>
          <p:nvPr/>
        </p:nvSpPr>
        <p:spPr bwMode="auto">
          <a:xfrm>
            <a:off x="3725649" y="299202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3852" y="2998418"/>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5" name="Freeform 6"/>
          <p:cNvSpPr>
            <a:spLocks noChangeAspect="1" noEditPoints="1"/>
          </p:cNvSpPr>
          <p:nvPr/>
        </p:nvSpPr>
        <p:spPr bwMode="auto">
          <a:xfrm>
            <a:off x="6703854" y="2851744"/>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6" name="Rectangle 5"/>
          <p:cNvSpPr/>
          <p:nvPr/>
        </p:nvSpPr>
        <p:spPr>
          <a:xfrm>
            <a:off x="6881638" y="4410534"/>
            <a:ext cx="803857" cy="455509"/>
          </a:xfrm>
          <a:prstGeom prst="rect">
            <a:avLst/>
          </a:prstGeom>
        </p:spPr>
        <p:txBody>
          <a:bodyPr wrap="none" lIns="121899" tIns="60949" rIns="121899" bIns="60949">
            <a:spAutoFit/>
          </a:bodyPr>
          <a:lstStyle/>
          <a:p>
            <a:pPr defTabSz="914209">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4" name="Freeform 128"/>
          <p:cNvSpPr>
            <a:spLocks noChangeAspect="1"/>
          </p:cNvSpPr>
          <p:nvPr/>
        </p:nvSpPr>
        <p:spPr bwMode="black">
          <a:xfrm>
            <a:off x="7096304" y="3659142"/>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3891" y="3183774"/>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8"/>
          <p:cNvSpPr>
            <a:spLocks noChangeAspect="1"/>
          </p:cNvSpPr>
          <p:nvPr/>
        </p:nvSpPr>
        <p:spPr bwMode="black">
          <a:xfrm>
            <a:off x="8666977" y="3658796"/>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Trapezoid 1"/>
          <p:cNvSpPr/>
          <p:nvPr/>
        </p:nvSpPr>
        <p:spPr bwMode="auto">
          <a:xfrm rot="9184644">
            <a:off x="8566056" y="3190212"/>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128"/>
          <p:cNvSpPr>
            <a:spLocks noChangeAspect="1"/>
          </p:cNvSpPr>
          <p:nvPr/>
        </p:nvSpPr>
        <p:spPr bwMode="black">
          <a:xfrm>
            <a:off x="10207215" y="3658795"/>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10106294" y="3190211"/>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1874253"/>
            <a:ext cx="6858000" cy="1855893"/>
          </a:xfrm>
        </p:spPr>
        <p:txBody>
          <a:bodyPr/>
          <a:lstStyle/>
          <a:p>
            <a:r>
              <a:rPr lang="en-US" dirty="0"/>
              <a:t>Virtual </a:t>
            </a:r>
            <a:r>
              <a:rPr lang="en-US"/>
              <a:t>Machine </a:t>
            </a:r>
            <a:r>
              <a:rPr lang="en-US" smtClean="0"/>
              <a:t>Networking</a:t>
            </a:r>
            <a:endParaRPr lang="en-US" dirty="0"/>
          </a:p>
        </p:txBody>
      </p:sp>
    </p:spTree>
    <p:extLst>
      <p:ext uri="{BB962C8B-B14F-4D97-AF65-F5344CB8AC3E}">
        <p14:creationId xmlns:p14="http://schemas.microsoft.com/office/powerpoint/2010/main" val="280322645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19113" y="1447799"/>
            <a:ext cx="11149013" cy="4308872"/>
          </a:xfrm>
        </p:spPr>
        <p:txBody>
          <a:bodyPr/>
          <a:lstStyle/>
          <a:p>
            <a:r>
              <a:rPr lang="en-US" dirty="0" smtClean="0"/>
              <a:t>Full Control Over Machine Names </a:t>
            </a:r>
          </a:p>
          <a:p>
            <a:r>
              <a:rPr lang="en-US" dirty="0" smtClean="0"/>
              <a:t>Windows Azure provided DNS</a:t>
            </a:r>
          </a:p>
          <a:p>
            <a:pPr lvl="1"/>
            <a:r>
              <a:rPr lang="en-US" dirty="0" smtClean="0"/>
              <a:t>Resolves VMs by name within the same cloud service</a:t>
            </a:r>
          </a:p>
          <a:p>
            <a:pPr lvl="1"/>
            <a:r>
              <a:rPr lang="en-US" dirty="0" smtClean="0"/>
              <a:t>Machine names are modeled explicitly and registered in the DNS service</a:t>
            </a:r>
          </a:p>
          <a:p>
            <a:r>
              <a:rPr lang="en-US" dirty="0" smtClean="0"/>
              <a:t>Bring Your Own DNS Server</a:t>
            </a:r>
          </a:p>
          <a:p>
            <a:pPr lvl="1"/>
            <a:r>
              <a:rPr lang="en-US" dirty="0" smtClean="0"/>
              <a:t>Use your on-premises DNS servers</a:t>
            </a:r>
          </a:p>
          <a:p>
            <a:pPr lvl="1"/>
            <a:r>
              <a:rPr lang="en-US" dirty="0" smtClean="0"/>
              <a:t>Deploy a DNS server in Windows Azure</a:t>
            </a:r>
          </a:p>
          <a:p>
            <a:pPr lvl="1"/>
            <a:r>
              <a:rPr lang="en-US" dirty="0" smtClean="0"/>
              <a:t>Use public DNS services</a:t>
            </a:r>
            <a:endParaRPr lang="en-US" dirty="0"/>
          </a:p>
        </p:txBody>
      </p:sp>
      <p:sp>
        <p:nvSpPr>
          <p:cNvPr id="2" name="Title 1"/>
          <p:cNvSpPr>
            <a:spLocks noGrp="1"/>
          </p:cNvSpPr>
          <p:nvPr>
            <p:ph type="title"/>
          </p:nvPr>
        </p:nvSpPr>
        <p:spPr/>
        <p:txBody>
          <a:bodyPr/>
          <a:lstStyle/>
          <a:p>
            <a:r>
              <a:rPr lang="en-US" smtClean="0"/>
              <a:t>Virtual Machine Names and DNS</a:t>
            </a:r>
            <a:endParaRPr lang="en-US" dirty="0"/>
          </a:p>
        </p:txBody>
      </p:sp>
    </p:spTree>
    <p:extLst>
      <p:ext uri="{BB962C8B-B14F-4D97-AF65-F5344CB8AC3E}">
        <p14:creationId xmlns:p14="http://schemas.microsoft.com/office/powerpoint/2010/main" val="49471475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Protocols and Endpoints</a:t>
            </a:r>
            <a:endParaRPr lang="en-US" dirty="0"/>
          </a:p>
        </p:txBody>
      </p:sp>
      <p:sp>
        <p:nvSpPr>
          <p:cNvPr id="3" name="Content Placeholder 2"/>
          <p:cNvSpPr>
            <a:spLocks noGrp="1"/>
          </p:cNvSpPr>
          <p:nvPr>
            <p:ph type="body" sz="quarter" idx="11"/>
          </p:nvPr>
        </p:nvSpPr>
        <p:spPr>
          <a:xfrm>
            <a:off x="520700" y="1447800"/>
            <a:ext cx="5394960" cy="3662541"/>
          </a:xfrm>
        </p:spPr>
        <p:txBody>
          <a:bodyPr/>
          <a:lstStyle/>
          <a:p>
            <a:r>
              <a:rPr lang="en-US" dirty="0" smtClean="0"/>
              <a:t>UDP Traffic Supported </a:t>
            </a:r>
            <a:br>
              <a:rPr lang="en-US" dirty="0" smtClean="0"/>
            </a:br>
            <a:r>
              <a:rPr lang="en-US" dirty="0" smtClean="0"/>
              <a:t>in WA </a:t>
            </a:r>
          </a:p>
          <a:p>
            <a:pPr lvl="1"/>
            <a:r>
              <a:rPr lang="en-US" dirty="0" smtClean="0"/>
              <a:t>Load-balanced incoming traffic and allows outbound traffic</a:t>
            </a:r>
          </a:p>
          <a:p>
            <a:r>
              <a:rPr lang="en-US" dirty="0" smtClean="0"/>
              <a:t>Support for All IP-Based Protocols (VM to VM)</a:t>
            </a:r>
          </a:p>
          <a:p>
            <a:pPr lvl="1"/>
            <a:r>
              <a:rPr lang="en-US" dirty="0" smtClean="0"/>
              <a:t>Instance-to-instance communication</a:t>
            </a:r>
          </a:p>
          <a:p>
            <a:pPr lvl="1"/>
            <a:r>
              <a:rPr lang="en-US" dirty="0" smtClean="0"/>
              <a:t>TCP, UDP and ICMP, dynamic ports</a:t>
            </a:r>
          </a:p>
        </p:txBody>
      </p:sp>
      <p:sp>
        <p:nvSpPr>
          <p:cNvPr id="6" name="Text Placeholder 5"/>
          <p:cNvSpPr>
            <a:spLocks noGrp="1"/>
          </p:cNvSpPr>
          <p:nvPr>
            <p:ph type="body" sz="quarter" idx="12"/>
          </p:nvPr>
        </p:nvSpPr>
        <p:spPr>
          <a:xfrm>
            <a:off x="6277927" y="1447800"/>
            <a:ext cx="5394960" cy="3385542"/>
          </a:xfrm>
        </p:spPr>
        <p:txBody>
          <a:bodyPr/>
          <a:lstStyle/>
          <a:p>
            <a:r>
              <a:rPr lang="en-US" dirty="0"/>
              <a:t>Port Forwarded Endpoints</a:t>
            </a:r>
          </a:p>
          <a:p>
            <a:pPr lvl="1"/>
            <a:r>
              <a:rPr lang="en-US" dirty="0"/>
              <a:t>Direct communication to multiple VMs in the same cloud app</a:t>
            </a:r>
          </a:p>
          <a:p>
            <a:r>
              <a:rPr lang="en-US" dirty="0"/>
              <a:t>Custom Load Balancer Health Probes</a:t>
            </a:r>
          </a:p>
          <a:p>
            <a:pPr lvl="1"/>
            <a:r>
              <a:rPr lang="en-US" dirty="0"/>
              <a:t>Health check with probe timeouts</a:t>
            </a:r>
          </a:p>
          <a:p>
            <a:pPr lvl="1"/>
            <a:r>
              <a:rPr lang="en-US" dirty="0"/>
              <a:t>HTTP based probing, allowing granular control of health </a:t>
            </a:r>
            <a:r>
              <a:rPr lang="en-US" dirty="0" smtClean="0"/>
              <a:t>checks</a:t>
            </a:r>
            <a:endParaRPr lang="en-US" dirty="0"/>
          </a:p>
        </p:txBody>
      </p:sp>
    </p:spTree>
    <p:extLst>
      <p:ext uri="{BB962C8B-B14F-4D97-AF65-F5344CB8AC3E}">
        <p14:creationId xmlns:p14="http://schemas.microsoft.com/office/powerpoint/2010/main" val="248717223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7041590" y="1690305"/>
            <a:ext cx="4337024" cy="3675091"/>
          </a:xfrm>
          <a:prstGeom prst="rect">
            <a:avLst/>
          </a:prstGeom>
          <a:noFill/>
          <a:ln w="47625">
            <a:solidFill>
              <a:schemeClr val="accent2"/>
            </a:solidFill>
            <a:prstDash val="sysDash"/>
            <a:miter lim="800000"/>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45707" tIns="45705" rIns="45707" bIns="45705" numCol="1" rtlCol="0" anchor="t" anchorCtr="0" compatLnSpc="1">
            <a:prstTxWarp prst="textNoShape">
              <a:avLst/>
            </a:prstTxWarp>
          </a:bodyPr>
          <a:lstStyle/>
          <a:p>
            <a:pPr algn="ctr" defTabSz="913833"/>
            <a:r>
              <a:rPr lang="en-US" sz="2800" spc="-51" dirty="0">
                <a:ln>
                  <a:solidFill>
                    <a:schemeClr val="bg1">
                      <a:alpha val="0"/>
                    </a:schemeClr>
                  </a:solidFill>
                </a:ln>
                <a:solidFill>
                  <a:srgbClr val="595959">
                    <a:alpha val="99000"/>
                  </a:srgbClr>
                </a:solidFill>
                <a:latin typeface="+mj-lt"/>
              </a:rPr>
              <a:t>Cloud App / Hosted Service</a:t>
            </a:r>
          </a:p>
        </p:txBody>
      </p:sp>
      <p:sp>
        <p:nvSpPr>
          <p:cNvPr id="5" name="Text Placeholder 4"/>
          <p:cNvSpPr>
            <a:spLocks noGrp="1"/>
          </p:cNvSpPr>
          <p:nvPr>
            <p:ph type="body" sz="quarter" idx="10"/>
          </p:nvPr>
        </p:nvSpPr>
        <p:spPr/>
        <p:txBody>
          <a:bodyPr/>
          <a:lstStyle/>
          <a:p>
            <a:r>
              <a:rPr lang="en-US" smtClean="0"/>
              <a:t>Endpoint</a:t>
            </a:r>
          </a:p>
          <a:p>
            <a:pPr lvl="1"/>
            <a:r>
              <a:rPr lang="en-US" smtClean="0"/>
              <a:t>Public Port</a:t>
            </a:r>
          </a:p>
          <a:p>
            <a:pPr lvl="1"/>
            <a:r>
              <a:rPr lang="en-US" smtClean="0"/>
              <a:t>Local Port</a:t>
            </a:r>
          </a:p>
          <a:p>
            <a:pPr lvl="1"/>
            <a:r>
              <a:rPr lang="en-US" smtClean="0"/>
              <a:t>Protocol (TCP/UDP)</a:t>
            </a:r>
          </a:p>
          <a:p>
            <a:pPr lvl="1"/>
            <a:r>
              <a:rPr lang="en-US" smtClean="0"/>
              <a:t>Name</a:t>
            </a:r>
            <a:endParaRPr lang="en-US" dirty="0"/>
          </a:p>
        </p:txBody>
      </p:sp>
      <p:sp>
        <p:nvSpPr>
          <p:cNvPr id="2" name="Title 1"/>
          <p:cNvSpPr>
            <a:spLocks noGrp="1"/>
          </p:cNvSpPr>
          <p:nvPr>
            <p:ph type="title"/>
          </p:nvPr>
        </p:nvSpPr>
        <p:spPr/>
        <p:txBody>
          <a:bodyPr/>
          <a:lstStyle/>
          <a:p>
            <a:r>
              <a:rPr lang="en-US" smtClean="0"/>
              <a:t>Port Forwarding Input Endpoints</a:t>
            </a:r>
            <a:endParaRPr lang="en-US" dirty="0"/>
          </a:p>
        </p:txBody>
      </p:sp>
      <p:grpSp>
        <p:nvGrpSpPr>
          <p:cNvPr id="39" name="Group 38"/>
          <p:cNvGrpSpPr/>
          <p:nvPr/>
        </p:nvGrpSpPr>
        <p:grpSpPr>
          <a:xfrm>
            <a:off x="8641581" y="4255820"/>
            <a:ext cx="2011680" cy="673192"/>
            <a:chOff x="8515645" y="4889713"/>
            <a:chExt cx="2011680" cy="914400"/>
          </a:xfrm>
        </p:grpSpPr>
        <p:sp>
          <p:nvSpPr>
            <p:cNvPr id="40" name="Rectangle 39"/>
            <p:cNvSpPr/>
            <p:nvPr/>
          </p:nvSpPr>
          <p:spPr bwMode="auto">
            <a:xfrm>
              <a:off x="8515645" y="488971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287" fontAlgn="base">
                <a:spcBef>
                  <a:spcPct val="0"/>
                </a:spcBef>
                <a:spcAft>
                  <a:spcPct val="0"/>
                </a:spcAft>
              </a:pPr>
              <a:endParaRPr lang="en-US" dirty="0">
                <a:ln>
                  <a:solidFill>
                    <a:schemeClr val="bg1">
                      <a:alpha val="0"/>
                    </a:schemeClr>
                  </a:solidFill>
                </a:ln>
                <a:solidFill>
                  <a:srgbClr val="FFFFFF"/>
                </a:solidFill>
                <a:latin typeface="+mj-lt"/>
              </a:endParaRPr>
            </a:p>
          </p:txBody>
        </p:sp>
        <p:sp>
          <p:nvSpPr>
            <p:cNvPr id="41" name="Rectangle 40"/>
            <p:cNvSpPr/>
            <p:nvPr/>
          </p:nvSpPr>
          <p:spPr bwMode="auto">
            <a:xfrm>
              <a:off x="8607441" y="5026873"/>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3833" fontAlgn="base">
                <a:spcBef>
                  <a:spcPct val="0"/>
                </a:spcBef>
                <a:spcAft>
                  <a:spcPct val="0"/>
                </a:spcAft>
              </a:pPr>
              <a:r>
                <a:rPr lang="en-US" sz="3200" dirty="0">
                  <a:ln>
                    <a:solidFill>
                      <a:schemeClr val="bg1">
                        <a:alpha val="0"/>
                      </a:schemeClr>
                    </a:solidFill>
                  </a:ln>
                  <a:solidFill>
                    <a:schemeClr val="bg1">
                      <a:alpha val="99000"/>
                    </a:schemeClr>
                  </a:solidFill>
                  <a:latin typeface="+mj-lt"/>
                </a:rPr>
                <a:t>VM2</a:t>
              </a:r>
            </a:p>
          </p:txBody>
        </p:sp>
      </p:grpSp>
      <p:sp>
        <p:nvSpPr>
          <p:cNvPr id="42" name="Trapezoid 41"/>
          <p:cNvSpPr/>
          <p:nvPr/>
        </p:nvSpPr>
        <p:spPr bwMode="auto">
          <a:xfrm rot="16200000">
            <a:off x="4207833" y="2887767"/>
            <a:ext cx="3675091" cy="128016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5707" tIns="45705" rIns="45707" bIns="45705" numCol="1" rtlCol="0" anchor="ctr" anchorCtr="0" compatLnSpc="1">
            <a:prstTxWarp prst="textNoShape">
              <a:avLst/>
            </a:prstTxWarp>
          </a:bodyPr>
          <a:lstStyle/>
          <a:p>
            <a:pPr defTabSz="913757" fontAlgn="base">
              <a:spcBef>
                <a:spcPct val="0"/>
              </a:spcBef>
              <a:spcAft>
                <a:spcPct val="0"/>
              </a:spcAft>
            </a:pPr>
            <a:r>
              <a:rPr lang="en-US" sz="3200" spc="-51" dirty="0">
                <a:ln>
                  <a:solidFill>
                    <a:schemeClr val="bg1">
                      <a:alpha val="0"/>
                    </a:schemeClr>
                  </a:solidFill>
                </a:ln>
                <a:solidFill>
                  <a:schemeClr val="bg1">
                    <a:alpha val="99000"/>
                  </a:schemeClr>
                </a:solidFill>
                <a:latin typeface="+mj-lt"/>
              </a:rPr>
              <a:t>LB/IP</a:t>
            </a:r>
          </a:p>
        </p:txBody>
      </p:sp>
      <p:grpSp>
        <p:nvGrpSpPr>
          <p:cNvPr id="64" name="Group 63"/>
          <p:cNvGrpSpPr/>
          <p:nvPr/>
        </p:nvGrpSpPr>
        <p:grpSpPr>
          <a:xfrm>
            <a:off x="8641581" y="2566043"/>
            <a:ext cx="2011680" cy="673192"/>
            <a:chOff x="8820127" y="4800893"/>
            <a:chExt cx="2011680" cy="914400"/>
          </a:xfrm>
        </p:grpSpPr>
        <p:sp>
          <p:nvSpPr>
            <p:cNvPr id="65" name="Rectangle 64"/>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287" fontAlgn="base">
                <a:spcBef>
                  <a:spcPct val="0"/>
                </a:spcBef>
                <a:spcAft>
                  <a:spcPct val="0"/>
                </a:spcAft>
              </a:pPr>
              <a:endParaRPr lang="en-US" dirty="0">
                <a:ln>
                  <a:solidFill>
                    <a:schemeClr val="bg1">
                      <a:alpha val="0"/>
                    </a:schemeClr>
                  </a:solidFill>
                </a:ln>
                <a:solidFill>
                  <a:srgbClr val="FFFFFF"/>
                </a:solidFill>
                <a:latin typeface="+mj-lt"/>
              </a:endParaRPr>
            </a:p>
          </p:txBody>
        </p:sp>
        <p:sp>
          <p:nvSpPr>
            <p:cNvPr id="66" name="Rectangle 65"/>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3833" fontAlgn="base">
                <a:spcBef>
                  <a:spcPct val="0"/>
                </a:spcBef>
                <a:spcAft>
                  <a:spcPct val="0"/>
                </a:spcAft>
              </a:pPr>
              <a:r>
                <a:rPr lang="en-US" sz="3200" dirty="0">
                  <a:ln>
                    <a:solidFill>
                      <a:schemeClr val="bg1">
                        <a:alpha val="0"/>
                      </a:schemeClr>
                    </a:solidFill>
                  </a:ln>
                  <a:solidFill>
                    <a:schemeClr val="bg1">
                      <a:alpha val="99000"/>
                    </a:schemeClr>
                  </a:solidFill>
                  <a:latin typeface="+mj-lt"/>
                </a:rPr>
                <a:t>VM1</a:t>
              </a:r>
            </a:p>
          </p:txBody>
        </p:sp>
      </p:grpSp>
      <p:grpSp>
        <p:nvGrpSpPr>
          <p:cNvPr id="72" name="Group 71"/>
          <p:cNvGrpSpPr/>
          <p:nvPr/>
        </p:nvGrpSpPr>
        <p:grpSpPr>
          <a:xfrm>
            <a:off x="6885830" y="2373693"/>
            <a:ext cx="1575314" cy="749533"/>
            <a:chOff x="180740" y="2666795"/>
            <a:chExt cx="2551821" cy="1512646"/>
          </a:xfrm>
        </p:grpSpPr>
        <p:sp>
          <p:nvSpPr>
            <p:cNvPr id="74" name="Rectangle 73"/>
            <p:cNvSpPr/>
            <p:nvPr/>
          </p:nvSpPr>
          <p:spPr bwMode="auto">
            <a:xfrm>
              <a:off x="669035" y="2666795"/>
              <a:ext cx="2063526" cy="776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3833" fontAlgn="base">
                <a:spcBef>
                  <a:spcPct val="0"/>
                </a:spcBef>
                <a:spcAft>
                  <a:spcPct val="0"/>
                </a:spcAft>
              </a:pPr>
              <a:r>
                <a:rPr lang="en-US" sz="1900" dirty="0">
                  <a:ln>
                    <a:solidFill>
                      <a:schemeClr val="bg1">
                        <a:alpha val="0"/>
                      </a:schemeClr>
                    </a:solidFill>
                  </a:ln>
                  <a:solidFill>
                    <a:srgbClr val="595959">
                      <a:alpha val="99000"/>
                    </a:srgbClr>
                  </a:solidFill>
                </a:rPr>
                <a:t>PORT 3389</a:t>
              </a:r>
            </a:p>
          </p:txBody>
        </p:sp>
        <p:sp>
          <p:nvSpPr>
            <p:cNvPr id="73" name="Right Arrow 72"/>
            <p:cNvSpPr/>
            <p:nvPr/>
          </p:nvSpPr>
          <p:spPr bwMode="auto">
            <a:xfrm>
              <a:off x="180740" y="3539361"/>
              <a:ext cx="2507952"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grpSp>
      <p:grpSp>
        <p:nvGrpSpPr>
          <p:cNvPr id="78" name="Group 77"/>
          <p:cNvGrpSpPr/>
          <p:nvPr/>
        </p:nvGrpSpPr>
        <p:grpSpPr>
          <a:xfrm>
            <a:off x="3906028" y="2404750"/>
            <a:ext cx="1273875" cy="749533"/>
            <a:chOff x="735646" y="2666795"/>
            <a:chExt cx="2063526" cy="1512646"/>
          </a:xfrm>
        </p:grpSpPr>
        <p:sp>
          <p:nvSpPr>
            <p:cNvPr id="79" name="Right Arrow 7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sp>
          <p:nvSpPr>
            <p:cNvPr id="80" name="Rectangle 79"/>
            <p:cNvSpPr/>
            <p:nvPr/>
          </p:nvSpPr>
          <p:spPr bwMode="auto">
            <a:xfrm>
              <a:off x="735646" y="2666795"/>
              <a:ext cx="2063526" cy="776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3833" fontAlgn="base">
                <a:spcBef>
                  <a:spcPct val="0"/>
                </a:spcBef>
                <a:spcAft>
                  <a:spcPct val="0"/>
                </a:spcAft>
              </a:pPr>
              <a:r>
                <a:rPr lang="en-US" sz="1900" dirty="0">
                  <a:ln>
                    <a:solidFill>
                      <a:schemeClr val="bg1">
                        <a:alpha val="0"/>
                      </a:schemeClr>
                    </a:solidFill>
                  </a:ln>
                  <a:solidFill>
                    <a:srgbClr val="595959">
                      <a:alpha val="99000"/>
                    </a:srgbClr>
                  </a:solidFill>
                </a:rPr>
                <a:t>PORT 5586</a:t>
              </a:r>
            </a:p>
          </p:txBody>
        </p:sp>
      </p:grpSp>
      <p:grpSp>
        <p:nvGrpSpPr>
          <p:cNvPr id="81" name="Group 80"/>
          <p:cNvGrpSpPr/>
          <p:nvPr/>
        </p:nvGrpSpPr>
        <p:grpSpPr>
          <a:xfrm>
            <a:off x="3906028" y="3938333"/>
            <a:ext cx="1273875" cy="749533"/>
            <a:chOff x="669037" y="2666795"/>
            <a:chExt cx="2063526" cy="1512646"/>
          </a:xfrm>
        </p:grpSpPr>
        <p:sp>
          <p:nvSpPr>
            <p:cNvPr id="82" name="Right Arrow 81"/>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sp>
          <p:nvSpPr>
            <p:cNvPr id="83" name="Rectangle 82"/>
            <p:cNvSpPr/>
            <p:nvPr/>
          </p:nvSpPr>
          <p:spPr bwMode="auto">
            <a:xfrm>
              <a:off x="669037" y="2666795"/>
              <a:ext cx="2063526" cy="776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3833" fontAlgn="base">
                <a:spcBef>
                  <a:spcPct val="0"/>
                </a:spcBef>
                <a:spcAft>
                  <a:spcPct val="0"/>
                </a:spcAft>
              </a:pPr>
              <a:r>
                <a:rPr lang="en-US" sz="1900" dirty="0">
                  <a:ln>
                    <a:solidFill>
                      <a:schemeClr val="bg1">
                        <a:alpha val="0"/>
                      </a:schemeClr>
                    </a:solidFill>
                  </a:ln>
                  <a:solidFill>
                    <a:srgbClr val="595959">
                      <a:alpha val="99000"/>
                    </a:srgbClr>
                  </a:solidFill>
                </a:rPr>
                <a:t>PORT 5587</a:t>
              </a:r>
            </a:p>
          </p:txBody>
        </p:sp>
      </p:grpSp>
      <p:sp>
        <p:nvSpPr>
          <p:cNvPr id="10" name="TextBox 9"/>
          <p:cNvSpPr txBox="1"/>
          <p:nvPr/>
        </p:nvSpPr>
        <p:spPr>
          <a:xfrm>
            <a:off x="3812438" y="5593873"/>
            <a:ext cx="7698711" cy="595548"/>
          </a:xfrm>
          <a:prstGeom prst="rect">
            <a:avLst/>
          </a:prstGeom>
          <a:noFill/>
        </p:spPr>
        <p:txBody>
          <a:bodyPr wrap="none" lIns="0" tIns="0" rIns="0" bIns="0" rtlCol="0">
            <a:spAutoFit/>
          </a:bodyPr>
          <a:lstStyle/>
          <a:p>
            <a:pPr>
              <a:lnSpc>
                <a:spcPct val="90000"/>
              </a:lnSpc>
              <a:spcBef>
                <a:spcPct val="20000"/>
              </a:spcBef>
              <a:buSzPct val="80000"/>
            </a:pPr>
            <a:r>
              <a:rPr lang="en-US" sz="4300" dirty="0">
                <a:solidFill>
                  <a:schemeClr val="tx2">
                    <a:alpha val="99000"/>
                  </a:schemeClr>
                </a:solidFill>
                <a:latin typeface="+mj-lt"/>
              </a:rPr>
              <a:t>Single Public IP Per Cloud Service</a:t>
            </a:r>
          </a:p>
        </p:txBody>
      </p:sp>
      <p:grpSp>
        <p:nvGrpSpPr>
          <p:cNvPr id="75" name="Group 74"/>
          <p:cNvGrpSpPr/>
          <p:nvPr/>
        </p:nvGrpSpPr>
        <p:grpSpPr>
          <a:xfrm>
            <a:off x="6885830" y="4001476"/>
            <a:ext cx="1589708" cy="749533"/>
            <a:chOff x="157423" y="2666795"/>
            <a:chExt cx="2575138" cy="1512647"/>
          </a:xfrm>
        </p:grpSpPr>
        <p:sp>
          <p:nvSpPr>
            <p:cNvPr id="76" name="Right Arrow 75"/>
            <p:cNvSpPr/>
            <p:nvPr/>
          </p:nvSpPr>
          <p:spPr bwMode="auto">
            <a:xfrm>
              <a:off x="157423" y="3539361"/>
              <a:ext cx="2531270" cy="640081"/>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sp>
          <p:nvSpPr>
            <p:cNvPr id="77" name="Rectangle 76"/>
            <p:cNvSpPr/>
            <p:nvPr/>
          </p:nvSpPr>
          <p:spPr bwMode="auto">
            <a:xfrm>
              <a:off x="669035" y="2666795"/>
              <a:ext cx="2063526" cy="776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3833" fontAlgn="base">
                <a:spcBef>
                  <a:spcPct val="0"/>
                </a:spcBef>
                <a:spcAft>
                  <a:spcPct val="0"/>
                </a:spcAft>
              </a:pPr>
              <a:r>
                <a:rPr lang="en-US" sz="1900" dirty="0">
                  <a:ln>
                    <a:solidFill>
                      <a:schemeClr val="bg1">
                        <a:alpha val="0"/>
                      </a:schemeClr>
                    </a:solidFill>
                  </a:ln>
                  <a:solidFill>
                    <a:srgbClr val="595959">
                      <a:alpha val="99000"/>
                    </a:srgbClr>
                  </a:solidFill>
                </a:rPr>
                <a:t>PORT 3389</a:t>
              </a:r>
            </a:p>
          </p:txBody>
        </p:sp>
      </p:grpSp>
    </p:spTree>
    <p:extLst>
      <p:ext uri="{BB962C8B-B14F-4D97-AF65-F5344CB8AC3E}">
        <p14:creationId xmlns:p14="http://schemas.microsoft.com/office/powerpoint/2010/main" val="227082378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smtClean="0"/>
              <a:t>Endpoint</a:t>
            </a:r>
          </a:p>
          <a:p>
            <a:pPr lvl="1"/>
            <a:r>
              <a:rPr lang="en-US" smtClean="0"/>
              <a:t>Public Port</a:t>
            </a:r>
          </a:p>
          <a:p>
            <a:pPr lvl="1"/>
            <a:r>
              <a:rPr lang="en-US" smtClean="0"/>
              <a:t>Local Port</a:t>
            </a:r>
          </a:p>
          <a:p>
            <a:pPr lvl="1"/>
            <a:r>
              <a:rPr lang="en-US" smtClean="0"/>
              <a:t>Protocol (TCP/UDP)</a:t>
            </a:r>
          </a:p>
          <a:p>
            <a:pPr lvl="1"/>
            <a:r>
              <a:rPr lang="en-US" smtClean="0"/>
              <a:t>Name</a:t>
            </a:r>
            <a:endParaRPr lang="en-US" dirty="0"/>
          </a:p>
        </p:txBody>
      </p:sp>
      <p:sp>
        <p:nvSpPr>
          <p:cNvPr id="2" name="Title 1"/>
          <p:cNvSpPr>
            <a:spLocks noGrp="1"/>
          </p:cNvSpPr>
          <p:nvPr>
            <p:ph type="title"/>
          </p:nvPr>
        </p:nvSpPr>
        <p:spPr/>
        <p:txBody>
          <a:bodyPr/>
          <a:lstStyle/>
          <a:p>
            <a:r>
              <a:rPr lang="en-US" smtClean="0"/>
              <a:t>Load Balanced Sets</a:t>
            </a:r>
            <a:endParaRPr lang="en-US" dirty="0"/>
          </a:p>
        </p:txBody>
      </p:sp>
      <p:sp>
        <p:nvSpPr>
          <p:cNvPr id="32" name="Rectangle 31"/>
          <p:cNvSpPr/>
          <p:nvPr/>
        </p:nvSpPr>
        <p:spPr bwMode="auto">
          <a:xfrm>
            <a:off x="7133119" y="1544663"/>
            <a:ext cx="2560320" cy="4605924"/>
          </a:xfrm>
          <a:prstGeom prst="rect">
            <a:avLst/>
          </a:prstGeom>
          <a:noFill/>
          <a:ln w="47625">
            <a:solidFill>
              <a:schemeClr val="accent2"/>
            </a:solidFill>
            <a:prstDash val="sysDash"/>
            <a:miter lim="800000"/>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45707" tIns="45705" rIns="45707" bIns="45705" numCol="1" rtlCol="0" anchor="t" anchorCtr="0" compatLnSpc="1">
            <a:prstTxWarp prst="textNoShape">
              <a:avLst/>
            </a:prstTxWarp>
          </a:bodyPr>
          <a:lstStyle/>
          <a:p>
            <a:pPr algn="ctr" defTabSz="913833"/>
            <a:r>
              <a:rPr lang="en-US" sz="2800" spc="-51" dirty="0">
                <a:ln>
                  <a:solidFill>
                    <a:schemeClr val="bg1">
                      <a:alpha val="0"/>
                    </a:schemeClr>
                  </a:solidFill>
                </a:ln>
                <a:solidFill>
                  <a:srgbClr val="595959">
                    <a:alpha val="99000"/>
                  </a:srgbClr>
                </a:solidFill>
                <a:latin typeface="+mj-lt"/>
              </a:rPr>
              <a:t>Cloud App</a:t>
            </a:r>
          </a:p>
        </p:txBody>
      </p:sp>
      <p:grpSp>
        <p:nvGrpSpPr>
          <p:cNvPr id="33" name="Group 32"/>
          <p:cNvGrpSpPr/>
          <p:nvPr/>
        </p:nvGrpSpPr>
        <p:grpSpPr>
          <a:xfrm>
            <a:off x="7407439" y="2201101"/>
            <a:ext cx="2011680" cy="9144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287"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3833" fontAlgn="base">
                <a:spcBef>
                  <a:spcPct val="0"/>
                </a:spcBef>
                <a:spcAft>
                  <a:spcPct val="0"/>
                </a:spcAft>
              </a:pPr>
              <a:r>
                <a:rPr lang="en-US" sz="3200" dirty="0">
                  <a:ln>
                    <a:solidFill>
                      <a:schemeClr val="bg1">
                        <a:alpha val="0"/>
                      </a:schemeClr>
                    </a:solidFill>
                  </a:ln>
                  <a:solidFill>
                    <a:schemeClr val="bg1">
                      <a:alpha val="99000"/>
                    </a:schemeClr>
                  </a:solidFill>
                  <a:latin typeface="+mj-lt"/>
                </a:rPr>
                <a:t>VM1</a:t>
              </a:r>
            </a:p>
            <a:p>
              <a:pPr algn="ctr" defTabSz="913833" fontAlgn="base">
                <a:spcBef>
                  <a:spcPct val="0"/>
                </a:spcBef>
                <a:spcAft>
                  <a:spcPct val="0"/>
                </a:spcAft>
              </a:pPr>
              <a:r>
                <a:rPr lang="en-US" sz="1500" dirty="0">
                  <a:ln>
                    <a:solidFill>
                      <a:schemeClr val="bg1">
                        <a:alpha val="0"/>
                      </a:schemeClr>
                    </a:solidFill>
                  </a:ln>
                  <a:solidFill>
                    <a:schemeClr val="bg1">
                      <a:alpha val="99000"/>
                    </a:schemeClr>
                  </a:solidFill>
                </a:rPr>
                <a:t>LBHTTP</a:t>
              </a:r>
            </a:p>
          </p:txBody>
        </p:sp>
      </p:grpSp>
      <p:grpSp>
        <p:nvGrpSpPr>
          <p:cNvPr id="36" name="Group 35"/>
          <p:cNvGrpSpPr/>
          <p:nvPr/>
        </p:nvGrpSpPr>
        <p:grpSpPr>
          <a:xfrm>
            <a:off x="7407439" y="3550061"/>
            <a:ext cx="2011680" cy="9144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287"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57289" y="4097429"/>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3833" fontAlgn="base">
                <a:spcBef>
                  <a:spcPct val="0"/>
                </a:spcBef>
                <a:spcAft>
                  <a:spcPct val="0"/>
                </a:spcAft>
              </a:pPr>
              <a:r>
                <a:rPr lang="en-US" sz="3200" dirty="0">
                  <a:ln>
                    <a:solidFill>
                      <a:schemeClr val="bg1">
                        <a:alpha val="0"/>
                      </a:schemeClr>
                    </a:solidFill>
                  </a:ln>
                  <a:solidFill>
                    <a:schemeClr val="bg1">
                      <a:alpha val="99000"/>
                    </a:schemeClr>
                  </a:solidFill>
                  <a:latin typeface="+mj-lt"/>
                </a:rPr>
                <a:t>VM2</a:t>
              </a:r>
            </a:p>
            <a:p>
              <a:pPr algn="ctr" defTabSz="913833" fontAlgn="base">
                <a:spcBef>
                  <a:spcPct val="0"/>
                </a:spcBef>
                <a:spcAft>
                  <a:spcPct val="0"/>
                </a:spcAft>
              </a:pPr>
              <a:r>
                <a:rPr lang="en-US" sz="1500" dirty="0">
                  <a:ln>
                    <a:solidFill>
                      <a:schemeClr val="bg1">
                        <a:alpha val="0"/>
                      </a:schemeClr>
                    </a:solidFill>
                  </a:ln>
                  <a:solidFill>
                    <a:schemeClr val="bg1">
                      <a:alpha val="99000"/>
                    </a:schemeClr>
                  </a:solidFill>
                </a:rPr>
                <a:t>LBHTTP</a:t>
              </a:r>
            </a:p>
          </p:txBody>
        </p:sp>
      </p:grpSp>
      <p:grpSp>
        <p:nvGrpSpPr>
          <p:cNvPr id="39" name="Group 38"/>
          <p:cNvGrpSpPr/>
          <p:nvPr/>
        </p:nvGrpSpPr>
        <p:grpSpPr>
          <a:xfrm>
            <a:off x="7407439" y="4827876"/>
            <a:ext cx="2011680" cy="9144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287"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60476"/>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3833" fontAlgn="base">
                <a:spcBef>
                  <a:spcPct val="0"/>
                </a:spcBef>
                <a:spcAft>
                  <a:spcPct val="0"/>
                </a:spcAft>
              </a:pPr>
              <a:r>
                <a:rPr lang="en-US" sz="3200" dirty="0">
                  <a:ln>
                    <a:solidFill>
                      <a:schemeClr val="bg1">
                        <a:alpha val="0"/>
                      </a:schemeClr>
                    </a:solidFill>
                  </a:ln>
                  <a:solidFill>
                    <a:schemeClr val="bg1">
                      <a:alpha val="99000"/>
                    </a:schemeClr>
                  </a:solidFill>
                  <a:latin typeface="+mj-lt"/>
                </a:rPr>
                <a:t>VM3</a:t>
              </a:r>
            </a:p>
            <a:p>
              <a:pPr algn="ctr" defTabSz="913833" fontAlgn="base">
                <a:spcBef>
                  <a:spcPct val="0"/>
                </a:spcBef>
                <a:spcAft>
                  <a:spcPct val="0"/>
                </a:spcAft>
              </a:pPr>
              <a:r>
                <a:rPr lang="en-US" sz="1500" dirty="0">
                  <a:ln>
                    <a:solidFill>
                      <a:schemeClr val="bg1">
                        <a:alpha val="0"/>
                      </a:schemeClr>
                    </a:solidFill>
                  </a:ln>
                  <a:solidFill>
                    <a:schemeClr val="bg1">
                      <a:alpha val="99000"/>
                    </a:schemeClr>
                  </a:solidFill>
                </a:rPr>
                <a:t>LBHTTP</a:t>
              </a:r>
            </a:p>
          </p:txBody>
        </p:sp>
      </p:grpSp>
      <p:grpSp>
        <p:nvGrpSpPr>
          <p:cNvPr id="58" name="Group 57"/>
          <p:cNvGrpSpPr/>
          <p:nvPr/>
        </p:nvGrpSpPr>
        <p:grpSpPr>
          <a:xfrm>
            <a:off x="4580158" y="3318618"/>
            <a:ext cx="1185423" cy="732821"/>
            <a:chOff x="768452" y="2700522"/>
            <a:chExt cx="1920240" cy="1478919"/>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48565" y="2700522"/>
              <a:ext cx="1637665" cy="776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3833" fontAlgn="base">
                <a:spcBef>
                  <a:spcPct val="0"/>
                </a:spcBef>
                <a:spcAft>
                  <a:spcPct val="0"/>
                </a:spcAft>
              </a:pPr>
              <a:r>
                <a:rPr lang="en-US" sz="19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6624660" y="3150991"/>
            <a:ext cx="915379" cy="317167"/>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60931" rIns="121861" bIns="60931"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6646017" y="3848689"/>
            <a:ext cx="915379" cy="317167"/>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60931" rIns="121861" bIns="60931"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6551148" y="4519879"/>
            <a:ext cx="1011117" cy="317167"/>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60931" rIns="121861" bIns="60931"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sp>
        <p:nvSpPr>
          <p:cNvPr id="42" name="Trapezoid 41"/>
          <p:cNvSpPr/>
          <p:nvPr/>
        </p:nvSpPr>
        <p:spPr bwMode="auto">
          <a:xfrm rot="16200000">
            <a:off x="4022902" y="3410690"/>
            <a:ext cx="4629276" cy="873866"/>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5707" tIns="45705" rIns="45707" bIns="45705" numCol="1" rtlCol="0" anchor="ctr" anchorCtr="0" compatLnSpc="1">
            <a:prstTxWarp prst="textNoShape">
              <a:avLst/>
            </a:prstTxWarp>
          </a:bodyPr>
          <a:lstStyle/>
          <a:p>
            <a:pPr defTabSz="913757" fontAlgn="base">
              <a:spcBef>
                <a:spcPct val="0"/>
              </a:spcBef>
              <a:spcAft>
                <a:spcPct val="0"/>
              </a:spcAft>
            </a:pPr>
            <a:r>
              <a:rPr lang="en-US" sz="3200" spc="-51" dirty="0">
                <a:ln>
                  <a:solidFill>
                    <a:schemeClr val="bg1">
                      <a:alpha val="0"/>
                    </a:schemeClr>
                  </a:solidFill>
                </a:ln>
                <a:solidFill>
                  <a:schemeClr val="bg1">
                    <a:alpha val="99000"/>
                  </a:schemeClr>
                </a:solidFill>
                <a:latin typeface="+mj-lt"/>
              </a:rPr>
              <a:t>LB</a:t>
            </a:r>
          </a:p>
        </p:txBody>
      </p:sp>
    </p:spTree>
    <p:extLst>
      <p:ext uri="{BB962C8B-B14F-4D97-AF65-F5344CB8AC3E}">
        <p14:creationId xmlns:p14="http://schemas.microsoft.com/office/powerpoint/2010/main" val="243383556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7407439" y="2201101"/>
            <a:ext cx="2011680" cy="914400"/>
            <a:chOff x="8820127" y="2624961"/>
            <a:chExt cx="2011680" cy="914400"/>
          </a:xfrm>
        </p:grpSpPr>
        <p:sp>
          <p:nvSpPr>
            <p:cNvPr id="24" name="Rectangle 2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287" fontAlgn="base">
                <a:spcBef>
                  <a:spcPct val="0"/>
                </a:spcBef>
                <a:spcAft>
                  <a:spcPct val="0"/>
                </a:spcAft>
              </a:pPr>
              <a:endParaRPr lang="en-US" dirty="0">
                <a:ln>
                  <a:solidFill>
                    <a:schemeClr val="bg1">
                      <a:alpha val="0"/>
                    </a:schemeClr>
                  </a:solidFill>
                </a:ln>
                <a:solidFill>
                  <a:srgbClr val="FFFFFF"/>
                </a:solidFill>
              </a:endParaRPr>
            </a:p>
          </p:txBody>
        </p:sp>
        <p:sp>
          <p:nvSpPr>
            <p:cNvPr id="25" name="Rectangle 2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3833" fontAlgn="base">
                <a:spcBef>
                  <a:spcPct val="0"/>
                </a:spcBef>
                <a:spcAft>
                  <a:spcPct val="0"/>
                </a:spcAft>
              </a:pPr>
              <a:r>
                <a:rPr lang="en-US" sz="3200" dirty="0">
                  <a:ln>
                    <a:solidFill>
                      <a:schemeClr val="bg1">
                        <a:alpha val="0"/>
                      </a:schemeClr>
                    </a:solidFill>
                  </a:ln>
                  <a:solidFill>
                    <a:schemeClr val="bg1">
                      <a:alpha val="99000"/>
                    </a:schemeClr>
                  </a:solidFill>
                  <a:latin typeface="+mj-lt"/>
                </a:rPr>
                <a:t>VM1</a:t>
              </a:r>
            </a:p>
            <a:p>
              <a:pPr algn="ctr" defTabSz="913833" fontAlgn="base">
                <a:spcBef>
                  <a:spcPct val="0"/>
                </a:spcBef>
                <a:spcAft>
                  <a:spcPct val="0"/>
                </a:spcAft>
              </a:pPr>
              <a:r>
                <a:rPr lang="en-US" sz="1500" dirty="0">
                  <a:ln>
                    <a:solidFill>
                      <a:schemeClr val="bg1">
                        <a:alpha val="0"/>
                      </a:schemeClr>
                    </a:solidFill>
                  </a:ln>
                  <a:solidFill>
                    <a:schemeClr val="bg1">
                      <a:alpha val="99000"/>
                    </a:schemeClr>
                  </a:solidFill>
                </a:rPr>
                <a:t>/</a:t>
              </a:r>
              <a:r>
                <a:rPr lang="en-US" sz="1500" dirty="0" smtClean="0">
                  <a:ln>
                    <a:solidFill>
                      <a:schemeClr val="bg1">
                        <a:alpha val="0"/>
                      </a:schemeClr>
                    </a:solidFill>
                  </a:ln>
                  <a:solidFill>
                    <a:schemeClr val="bg1">
                      <a:alpha val="99000"/>
                    </a:schemeClr>
                  </a:solidFill>
                </a:rPr>
                <a:t>healthcheck.aspx</a:t>
              </a:r>
              <a:endParaRPr lang="en-US" sz="1500" dirty="0">
                <a:ln>
                  <a:solidFill>
                    <a:schemeClr val="bg1">
                      <a:alpha val="0"/>
                    </a:schemeClr>
                  </a:solidFill>
                </a:ln>
                <a:solidFill>
                  <a:schemeClr val="bg1">
                    <a:alpha val="99000"/>
                  </a:schemeClr>
                </a:solidFill>
              </a:endParaRPr>
            </a:p>
          </p:txBody>
        </p:sp>
      </p:grpSp>
      <p:grpSp>
        <p:nvGrpSpPr>
          <p:cNvPr id="27" name="Group 26"/>
          <p:cNvGrpSpPr/>
          <p:nvPr/>
        </p:nvGrpSpPr>
        <p:grpSpPr>
          <a:xfrm>
            <a:off x="7407439" y="3550061"/>
            <a:ext cx="2011680" cy="914400"/>
            <a:chOff x="8820126" y="3915780"/>
            <a:chExt cx="2011680" cy="914400"/>
          </a:xfrm>
        </p:grpSpPr>
        <p:sp>
          <p:nvSpPr>
            <p:cNvPr id="31" name="Rectangle 30"/>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287" fontAlgn="base">
                <a:spcBef>
                  <a:spcPct val="0"/>
                </a:spcBef>
                <a:spcAft>
                  <a:spcPct val="0"/>
                </a:spcAft>
              </a:pPr>
              <a:endParaRPr lang="en-US" dirty="0">
                <a:ln>
                  <a:solidFill>
                    <a:schemeClr val="bg1">
                      <a:alpha val="0"/>
                    </a:schemeClr>
                  </a:solidFill>
                </a:ln>
                <a:solidFill>
                  <a:srgbClr val="FFFFFF"/>
                </a:solidFill>
              </a:endParaRPr>
            </a:p>
          </p:txBody>
        </p:sp>
        <p:sp>
          <p:nvSpPr>
            <p:cNvPr id="43" name="Rectangle 42"/>
            <p:cNvSpPr/>
            <p:nvPr/>
          </p:nvSpPr>
          <p:spPr bwMode="auto">
            <a:xfrm>
              <a:off x="8957289" y="4097429"/>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3833" fontAlgn="base">
                <a:spcBef>
                  <a:spcPct val="0"/>
                </a:spcBef>
                <a:spcAft>
                  <a:spcPct val="0"/>
                </a:spcAft>
              </a:pPr>
              <a:r>
                <a:rPr lang="en-US" sz="3200" dirty="0">
                  <a:ln>
                    <a:solidFill>
                      <a:schemeClr val="bg1">
                        <a:alpha val="0"/>
                      </a:schemeClr>
                    </a:solidFill>
                  </a:ln>
                  <a:solidFill>
                    <a:schemeClr val="bg1">
                      <a:alpha val="99000"/>
                    </a:schemeClr>
                  </a:solidFill>
                  <a:latin typeface="+mj-lt"/>
                </a:rPr>
                <a:t>VM2</a:t>
              </a:r>
            </a:p>
            <a:p>
              <a:pPr algn="ctr" defTabSz="913833" fontAlgn="base">
                <a:spcBef>
                  <a:spcPct val="0"/>
                </a:spcBef>
                <a:spcAft>
                  <a:spcPct val="0"/>
                </a:spcAft>
              </a:pPr>
              <a:r>
                <a:rPr lang="en-US" sz="1500" dirty="0">
                  <a:ln>
                    <a:solidFill>
                      <a:schemeClr val="bg1">
                        <a:alpha val="0"/>
                      </a:schemeClr>
                    </a:solidFill>
                  </a:ln>
                  <a:solidFill>
                    <a:schemeClr val="bg1">
                      <a:alpha val="99000"/>
                    </a:schemeClr>
                  </a:solidFill>
                </a:rPr>
                <a:t>/healthcheck.aspx</a:t>
              </a:r>
            </a:p>
          </p:txBody>
        </p:sp>
      </p:grpSp>
      <p:grpSp>
        <p:nvGrpSpPr>
          <p:cNvPr id="44" name="Group 43"/>
          <p:cNvGrpSpPr/>
          <p:nvPr/>
        </p:nvGrpSpPr>
        <p:grpSpPr>
          <a:xfrm>
            <a:off x="7407439" y="4827876"/>
            <a:ext cx="2011680" cy="914400"/>
            <a:chOff x="8820127" y="4800893"/>
            <a:chExt cx="2011680" cy="914400"/>
          </a:xfrm>
        </p:grpSpPr>
        <p:sp>
          <p:nvSpPr>
            <p:cNvPr id="45" name="Rectangle 44"/>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287" fontAlgn="base">
                <a:spcBef>
                  <a:spcPct val="0"/>
                </a:spcBef>
                <a:spcAft>
                  <a:spcPct val="0"/>
                </a:spcAft>
              </a:pPr>
              <a:endParaRPr lang="en-US" dirty="0">
                <a:ln>
                  <a:solidFill>
                    <a:schemeClr val="bg1">
                      <a:alpha val="0"/>
                    </a:schemeClr>
                  </a:solidFill>
                </a:ln>
                <a:solidFill>
                  <a:srgbClr val="FFFFFF"/>
                </a:solidFill>
              </a:endParaRPr>
            </a:p>
          </p:txBody>
        </p:sp>
        <p:sp>
          <p:nvSpPr>
            <p:cNvPr id="46" name="Rectangle 45"/>
            <p:cNvSpPr/>
            <p:nvPr/>
          </p:nvSpPr>
          <p:spPr bwMode="auto">
            <a:xfrm>
              <a:off x="8957287" y="4960476"/>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3833" fontAlgn="base">
                <a:spcBef>
                  <a:spcPct val="0"/>
                </a:spcBef>
                <a:spcAft>
                  <a:spcPct val="0"/>
                </a:spcAft>
              </a:pPr>
              <a:r>
                <a:rPr lang="en-US" sz="3200" dirty="0">
                  <a:ln>
                    <a:solidFill>
                      <a:schemeClr val="bg1">
                        <a:alpha val="0"/>
                      </a:schemeClr>
                    </a:solidFill>
                  </a:ln>
                  <a:solidFill>
                    <a:schemeClr val="bg1">
                      <a:alpha val="99000"/>
                    </a:schemeClr>
                  </a:solidFill>
                  <a:latin typeface="+mj-lt"/>
                </a:rPr>
                <a:t>VM3</a:t>
              </a:r>
            </a:p>
            <a:p>
              <a:pPr algn="ctr" defTabSz="913833" fontAlgn="base">
                <a:spcBef>
                  <a:spcPct val="0"/>
                </a:spcBef>
                <a:spcAft>
                  <a:spcPct val="0"/>
                </a:spcAft>
              </a:pPr>
              <a:r>
                <a:rPr lang="en-US" sz="1500" dirty="0">
                  <a:ln>
                    <a:solidFill>
                      <a:schemeClr val="bg1">
                        <a:alpha val="0"/>
                      </a:schemeClr>
                    </a:solidFill>
                  </a:ln>
                  <a:solidFill>
                    <a:schemeClr val="bg1">
                      <a:alpha val="99000"/>
                    </a:schemeClr>
                  </a:solidFill>
                </a:rPr>
                <a:t>/healthcheck.aspx</a:t>
              </a:r>
            </a:p>
          </p:txBody>
        </p:sp>
      </p:grpSp>
      <p:sp>
        <p:nvSpPr>
          <p:cNvPr id="3" name="Text Placeholder 2"/>
          <p:cNvSpPr>
            <a:spLocks noGrp="1"/>
          </p:cNvSpPr>
          <p:nvPr>
            <p:ph type="body" sz="quarter" idx="10"/>
          </p:nvPr>
        </p:nvSpPr>
        <p:spPr/>
        <p:txBody>
          <a:bodyPr/>
          <a:lstStyle/>
          <a:p>
            <a:r>
              <a:rPr lang="en-US" smtClean="0"/>
              <a:t>Load Balancer Probe</a:t>
            </a:r>
          </a:p>
          <a:p>
            <a:pPr lvl="1"/>
            <a:r>
              <a:rPr lang="en-US" smtClean="0"/>
              <a:t>Set Name</a:t>
            </a:r>
          </a:p>
          <a:p>
            <a:pPr lvl="1"/>
            <a:r>
              <a:rPr lang="en-US" smtClean="0"/>
              <a:t>Protocol (TCP)</a:t>
            </a:r>
          </a:p>
          <a:p>
            <a:pPr lvl="1"/>
            <a:r>
              <a:rPr lang="en-US" smtClean="0"/>
              <a:t>Probe Port</a:t>
            </a:r>
          </a:p>
          <a:p>
            <a:pPr lvl="1"/>
            <a:r>
              <a:rPr lang="en-US" smtClean="0"/>
              <a:t>Probe Path</a:t>
            </a:r>
          </a:p>
          <a:p>
            <a:pPr lvl="1"/>
            <a:r>
              <a:rPr lang="en-US" smtClean="0"/>
              <a:t>(/healthcheck.aspx)</a:t>
            </a:r>
          </a:p>
          <a:p>
            <a:endParaRPr lang="en-US" smtClean="0"/>
          </a:p>
          <a:p>
            <a:r>
              <a:rPr lang="en-US" smtClean="0"/>
              <a:t>Looks for HTTP 200</a:t>
            </a:r>
            <a:endParaRPr lang="en-US" dirty="0"/>
          </a:p>
        </p:txBody>
      </p:sp>
      <p:sp>
        <p:nvSpPr>
          <p:cNvPr id="2" name="Title 1"/>
          <p:cNvSpPr>
            <a:spLocks noGrp="1"/>
          </p:cNvSpPr>
          <p:nvPr>
            <p:ph type="title"/>
          </p:nvPr>
        </p:nvSpPr>
        <p:spPr/>
        <p:txBody>
          <a:bodyPr/>
          <a:lstStyle/>
          <a:p>
            <a:r>
              <a:rPr lang="en-US" smtClean="0"/>
              <a:t>Load Balancer Custom Probes</a:t>
            </a:r>
            <a:endParaRPr lang="en-US" dirty="0"/>
          </a:p>
        </p:txBody>
      </p:sp>
      <p:sp>
        <p:nvSpPr>
          <p:cNvPr id="32" name="Rectangle 31"/>
          <p:cNvSpPr/>
          <p:nvPr/>
        </p:nvSpPr>
        <p:spPr bwMode="auto">
          <a:xfrm>
            <a:off x="7133119" y="1544663"/>
            <a:ext cx="2560320" cy="4605924"/>
          </a:xfrm>
          <a:prstGeom prst="rect">
            <a:avLst/>
          </a:prstGeom>
          <a:noFill/>
          <a:ln w="47625">
            <a:solidFill>
              <a:schemeClr val="accent2"/>
            </a:solidFill>
            <a:prstDash val="sysDash"/>
            <a:miter lim="800000"/>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45707" tIns="45705" rIns="45707" bIns="45705" numCol="1" rtlCol="0" anchor="t" anchorCtr="0" compatLnSpc="1">
            <a:prstTxWarp prst="textNoShape">
              <a:avLst/>
            </a:prstTxWarp>
          </a:bodyPr>
          <a:lstStyle/>
          <a:p>
            <a:pPr algn="ctr" defTabSz="913833"/>
            <a:r>
              <a:rPr lang="en-US" sz="2800" spc="-51" dirty="0">
                <a:ln>
                  <a:solidFill>
                    <a:schemeClr val="bg1">
                      <a:alpha val="0"/>
                    </a:schemeClr>
                  </a:solidFill>
                </a:ln>
                <a:solidFill>
                  <a:srgbClr val="595959">
                    <a:alpha val="99000"/>
                  </a:srgbClr>
                </a:solidFill>
                <a:latin typeface="+mj-lt"/>
              </a:rPr>
              <a:t>Cloud App</a:t>
            </a:r>
          </a:p>
        </p:txBody>
      </p:sp>
      <p:grpSp>
        <p:nvGrpSpPr>
          <p:cNvPr id="58" name="Group 57"/>
          <p:cNvGrpSpPr/>
          <p:nvPr/>
        </p:nvGrpSpPr>
        <p:grpSpPr>
          <a:xfrm>
            <a:off x="4580158" y="3318618"/>
            <a:ext cx="1185423" cy="732821"/>
            <a:chOff x="768452" y="2700522"/>
            <a:chExt cx="1920240" cy="1478919"/>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48565" y="2700522"/>
              <a:ext cx="1637665" cy="776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3833" fontAlgn="base">
                <a:spcBef>
                  <a:spcPct val="0"/>
                </a:spcBef>
                <a:spcAft>
                  <a:spcPct val="0"/>
                </a:spcAft>
              </a:pPr>
              <a:r>
                <a:rPr lang="en-US" sz="19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6624660" y="3150991"/>
            <a:ext cx="915379" cy="317167"/>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60931" rIns="121861" bIns="60931"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6646017" y="3848689"/>
            <a:ext cx="915379" cy="317167"/>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60931" rIns="121861" bIns="60931"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6516631" y="4506636"/>
            <a:ext cx="1050715" cy="317167"/>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60931" rIns="121861" bIns="60931" numCol="1" rtlCol="0" anchor="ctr" anchorCtr="0" compatLnSpc="1">
            <a:prstTxWarp prst="textNoShape">
              <a:avLst/>
            </a:prstTxWarp>
          </a:bodyPr>
          <a:lstStyle/>
          <a:p>
            <a:pPr algn="ctr" defTabSz="913833" fontAlgn="base">
              <a:spcBef>
                <a:spcPct val="0"/>
              </a:spcBef>
              <a:spcAft>
                <a:spcPct val="0"/>
              </a:spcAft>
            </a:pPr>
            <a:endParaRPr lang="en-US" sz="2300" dirty="0">
              <a:ln>
                <a:solidFill>
                  <a:schemeClr val="bg1">
                    <a:alpha val="0"/>
                  </a:schemeClr>
                </a:solidFill>
              </a:ln>
              <a:solidFill>
                <a:schemeClr val="tx1">
                  <a:lumMod val="75000"/>
                  <a:lumOff val="25000"/>
                </a:schemeClr>
              </a:solidFill>
            </a:endParaRPr>
          </a:p>
        </p:txBody>
      </p:sp>
      <p:sp>
        <p:nvSpPr>
          <p:cNvPr id="21" name="Trapezoid 20"/>
          <p:cNvSpPr/>
          <p:nvPr/>
        </p:nvSpPr>
        <p:spPr bwMode="auto">
          <a:xfrm rot="16200000">
            <a:off x="4022902" y="3410690"/>
            <a:ext cx="4629276" cy="873866"/>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5707" tIns="45705" rIns="45707" bIns="45705" numCol="1" rtlCol="0" anchor="ctr" anchorCtr="0" compatLnSpc="1">
            <a:prstTxWarp prst="textNoShape">
              <a:avLst/>
            </a:prstTxWarp>
          </a:bodyPr>
          <a:lstStyle/>
          <a:p>
            <a:pPr defTabSz="913757" fontAlgn="base">
              <a:spcBef>
                <a:spcPct val="0"/>
              </a:spcBef>
              <a:spcAft>
                <a:spcPct val="0"/>
              </a:spcAft>
            </a:pPr>
            <a:r>
              <a:rPr lang="en-US" sz="3200" spc="-51" dirty="0">
                <a:ln>
                  <a:solidFill>
                    <a:schemeClr val="bg1">
                      <a:alpha val="0"/>
                    </a:schemeClr>
                  </a:solidFill>
                </a:ln>
                <a:solidFill>
                  <a:schemeClr val="bg1">
                    <a:alpha val="99000"/>
                  </a:schemeClr>
                </a:solidFill>
                <a:latin typeface="+mj-lt"/>
              </a:rPr>
              <a:t>LB</a:t>
            </a:r>
          </a:p>
        </p:txBody>
      </p:sp>
    </p:spTree>
    <p:extLst>
      <p:ext uri="{BB962C8B-B14F-4D97-AF65-F5344CB8AC3E}">
        <p14:creationId xmlns:p14="http://schemas.microsoft.com/office/powerpoint/2010/main" val="94178826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1874253"/>
            <a:ext cx="6858000" cy="1855893"/>
          </a:xfrm>
        </p:spPr>
        <p:txBody>
          <a:bodyPr/>
          <a:lstStyle/>
          <a:p>
            <a:r>
              <a:rPr lang="en-US" dirty="0"/>
              <a:t>Virtual Machine </a:t>
            </a:r>
            <a:r>
              <a:rPr lang="en-US" dirty="0" smtClean="0"/>
              <a:t>Availability</a:t>
            </a:r>
            <a:endParaRPr lang="en-US" dirty="0"/>
          </a:p>
        </p:txBody>
      </p:sp>
    </p:spTree>
    <p:extLst>
      <p:ext uri="{BB962C8B-B14F-4D97-AF65-F5344CB8AC3E}">
        <p14:creationId xmlns:p14="http://schemas.microsoft.com/office/powerpoint/2010/main" val="38530121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Level Agreements	</a:t>
            </a:r>
            <a:endParaRPr lang="en-US" dirty="0"/>
          </a:p>
        </p:txBody>
      </p:sp>
      <p:sp>
        <p:nvSpPr>
          <p:cNvPr id="7" name="Rectangle 6"/>
          <p:cNvSpPr/>
          <p:nvPr/>
        </p:nvSpPr>
        <p:spPr bwMode="auto">
          <a:xfrm>
            <a:off x="519113" y="1491705"/>
            <a:ext cx="10987719" cy="4328524"/>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9113" y="1491705"/>
            <a:ext cx="4327397" cy="43285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bwMode="black">
          <a:xfrm>
            <a:off x="1295283" y="2255823"/>
            <a:ext cx="2843182" cy="2927036"/>
            <a:chOff x="3422650" y="3467100"/>
            <a:chExt cx="533400" cy="549275"/>
          </a:xfrm>
          <a:solidFill>
            <a:schemeClr val="bg1"/>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
        <p:nvSpPr>
          <p:cNvPr id="3" name="Content Placeholder 2"/>
          <p:cNvSpPr>
            <a:spLocks noGrp="1"/>
          </p:cNvSpPr>
          <p:nvPr>
            <p:ph type="body" sz="quarter" idx="10"/>
          </p:nvPr>
        </p:nvSpPr>
        <p:spPr>
          <a:xfrm>
            <a:off x="4977103" y="2513502"/>
            <a:ext cx="6108925" cy="664797"/>
          </a:xfrm>
        </p:spPr>
        <p:txBody>
          <a:bodyPr/>
          <a:lstStyle/>
          <a:p>
            <a:pPr>
              <a:spcAft>
                <a:spcPts val="0"/>
              </a:spcAft>
            </a:pPr>
            <a:r>
              <a:rPr lang="en-US" sz="3200" dirty="0">
                <a:solidFill>
                  <a:schemeClr val="tx2">
                    <a:alpha val="99000"/>
                  </a:schemeClr>
                </a:solidFill>
                <a:latin typeface="+mj-lt"/>
              </a:rPr>
              <a:t>99.9% for single role instances</a:t>
            </a:r>
          </a:p>
          <a:p>
            <a:pPr lvl="1"/>
            <a:r>
              <a:rPr lang="en-US" sz="1600" dirty="0">
                <a:solidFill>
                  <a:schemeClr val="tx1">
                    <a:alpha val="99000"/>
                  </a:schemeClr>
                </a:solidFill>
              </a:rPr>
              <a:t>8.75 hours of downtime per year</a:t>
            </a:r>
          </a:p>
        </p:txBody>
      </p:sp>
      <p:sp>
        <p:nvSpPr>
          <p:cNvPr id="12" name="Content Placeholder 2"/>
          <p:cNvSpPr txBox="1">
            <a:spLocks/>
          </p:cNvSpPr>
          <p:nvPr/>
        </p:nvSpPr>
        <p:spPr>
          <a:xfrm>
            <a:off x="4977103" y="3423120"/>
            <a:ext cx="7501933" cy="1329595"/>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200" dirty="0">
                <a:solidFill>
                  <a:schemeClr val="tx2">
                    <a:alpha val="99000"/>
                  </a:schemeClr>
                </a:solidFill>
                <a:latin typeface="+mj-lt"/>
              </a:rPr>
              <a:t>What’s included</a:t>
            </a:r>
          </a:p>
          <a:p>
            <a:pPr lvl="1"/>
            <a:r>
              <a:rPr lang="en-US" sz="1600" dirty="0">
                <a:solidFill>
                  <a:schemeClr val="tx1">
                    <a:alpha val="99000"/>
                  </a:schemeClr>
                </a:solidFill>
              </a:rPr>
              <a:t>Compute Hardware failure (disk, </a:t>
            </a:r>
            <a:r>
              <a:rPr lang="en-US" sz="1600" dirty="0" err="1">
                <a:solidFill>
                  <a:schemeClr val="tx1">
                    <a:alpha val="99000"/>
                  </a:schemeClr>
                </a:solidFill>
              </a:rPr>
              <a:t>cpu</a:t>
            </a:r>
            <a:r>
              <a:rPr lang="en-US" sz="1600" dirty="0">
                <a:solidFill>
                  <a:schemeClr val="tx1">
                    <a:alpha val="99000"/>
                  </a:schemeClr>
                </a:solidFill>
              </a:rPr>
              <a:t>, memory)</a:t>
            </a:r>
          </a:p>
          <a:p>
            <a:pPr lvl="1"/>
            <a:r>
              <a:rPr lang="en-US" sz="1600" dirty="0">
                <a:solidFill>
                  <a:schemeClr val="tx1">
                    <a:alpha val="99000"/>
                  </a:schemeClr>
                </a:solidFill>
              </a:rPr>
              <a:t>Datacenter failures - Network failure, power failure</a:t>
            </a:r>
          </a:p>
          <a:p>
            <a:pPr lvl="1"/>
            <a:r>
              <a:rPr lang="en-US" sz="1600" dirty="0">
                <a:solidFill>
                  <a:schemeClr val="tx1">
                    <a:alpha val="99000"/>
                  </a:schemeClr>
                </a:solidFill>
              </a:rPr>
              <a:t>Hardware upgrades, Software maintenance – Host OS Updates</a:t>
            </a:r>
          </a:p>
          <a:p>
            <a:pPr lvl="1"/>
            <a:r>
              <a:rPr lang="en-US" sz="1600" dirty="0">
                <a:solidFill>
                  <a:schemeClr val="tx1">
                    <a:alpha val="99000"/>
                  </a:schemeClr>
                </a:solidFill>
              </a:rPr>
              <a:t>Planned downtime – 6 day notice, 6 hour window, 25 minute downtime</a:t>
            </a:r>
          </a:p>
        </p:txBody>
      </p:sp>
      <p:sp>
        <p:nvSpPr>
          <p:cNvPr id="13" name="Content Placeholder 2"/>
          <p:cNvSpPr txBox="1">
            <a:spLocks/>
          </p:cNvSpPr>
          <p:nvPr/>
        </p:nvSpPr>
        <p:spPr>
          <a:xfrm>
            <a:off x="4977102" y="4961518"/>
            <a:ext cx="6384625" cy="6647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200" dirty="0">
                <a:solidFill>
                  <a:schemeClr val="tx2">
                    <a:alpha val="99000"/>
                  </a:schemeClr>
                </a:solidFill>
                <a:latin typeface="+mj-lt"/>
              </a:rPr>
              <a:t>What is not included</a:t>
            </a:r>
          </a:p>
          <a:p>
            <a:pPr lvl="1"/>
            <a:r>
              <a:rPr lang="en-US" sz="1600" dirty="0">
                <a:solidFill>
                  <a:schemeClr val="tx1">
                    <a:alpha val="99000"/>
                  </a:schemeClr>
                </a:solidFill>
              </a:rPr>
              <a:t>VM </a:t>
            </a:r>
            <a:r>
              <a:rPr lang="en-US" sz="1600" dirty="0" smtClean="0">
                <a:solidFill>
                  <a:schemeClr val="tx1">
                    <a:alpha val="99000"/>
                  </a:schemeClr>
                </a:solidFill>
              </a:rPr>
              <a:t>crashes caused by 3</a:t>
            </a:r>
            <a:r>
              <a:rPr lang="en-US" sz="1600" baseline="30000" dirty="0" smtClean="0">
                <a:solidFill>
                  <a:schemeClr val="tx1">
                    <a:alpha val="99000"/>
                  </a:schemeClr>
                </a:solidFill>
              </a:rPr>
              <a:t>rd</a:t>
            </a:r>
            <a:r>
              <a:rPr lang="en-US" sz="1600" dirty="0" smtClean="0">
                <a:solidFill>
                  <a:schemeClr val="tx1">
                    <a:alpha val="99000"/>
                  </a:schemeClr>
                </a:solidFill>
              </a:rPr>
              <a:t> party software, </a:t>
            </a:r>
            <a:r>
              <a:rPr lang="en-US" sz="1600" dirty="0">
                <a:solidFill>
                  <a:schemeClr val="tx1">
                    <a:alpha val="99000"/>
                  </a:schemeClr>
                </a:solidFill>
              </a:rPr>
              <a:t>Guest OS Updates</a:t>
            </a:r>
          </a:p>
        </p:txBody>
      </p:sp>
      <p:sp>
        <p:nvSpPr>
          <p:cNvPr id="14" name="Content Placeholder 2"/>
          <p:cNvSpPr txBox="1">
            <a:spLocks/>
          </p:cNvSpPr>
          <p:nvPr/>
        </p:nvSpPr>
        <p:spPr>
          <a:xfrm>
            <a:off x="4977103" y="1652710"/>
            <a:ext cx="6384624" cy="6647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200" dirty="0">
                <a:solidFill>
                  <a:schemeClr val="tx2">
                    <a:alpha val="99000"/>
                  </a:schemeClr>
                </a:solidFill>
                <a:latin typeface="+mj-lt"/>
              </a:rPr>
              <a:t>99.95% for multiple role instances</a:t>
            </a:r>
          </a:p>
          <a:p>
            <a:pPr lvl="1"/>
            <a:r>
              <a:rPr lang="en-US" sz="1600" dirty="0">
                <a:solidFill>
                  <a:schemeClr val="tx1">
                    <a:alpha val="99000"/>
                  </a:schemeClr>
                </a:solidFill>
              </a:rPr>
              <a:t>4.38 hours of downtime per year</a:t>
            </a:r>
          </a:p>
        </p:txBody>
      </p:sp>
    </p:spTree>
    <p:extLst>
      <p:ext uri="{BB962C8B-B14F-4D97-AF65-F5344CB8AC3E}">
        <p14:creationId xmlns:p14="http://schemas.microsoft.com/office/powerpoint/2010/main" val="52548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19113" y="1491705"/>
            <a:ext cx="10987719" cy="4328524"/>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dirty="0" smtClean="0"/>
              <a:t>Fault and Update Domains</a:t>
            </a:r>
            <a:endParaRPr lang="en-NZ" dirty="0"/>
          </a:p>
        </p:txBody>
      </p:sp>
      <p:sp>
        <p:nvSpPr>
          <p:cNvPr id="3" name="Text Placeholder 2"/>
          <p:cNvSpPr>
            <a:spLocks noGrp="1"/>
          </p:cNvSpPr>
          <p:nvPr>
            <p:ph type="body" sz="quarter" idx="10"/>
          </p:nvPr>
        </p:nvSpPr>
        <p:spPr>
          <a:xfrm>
            <a:off x="5165740" y="1620963"/>
            <a:ext cx="6662006" cy="4025717"/>
          </a:xfrm>
        </p:spPr>
        <p:txBody>
          <a:bodyPr/>
          <a:lstStyle/>
          <a:p>
            <a:pPr>
              <a:spcAft>
                <a:spcPts val="0"/>
              </a:spcAft>
            </a:pPr>
            <a:r>
              <a:rPr lang="en-NZ" sz="3200" dirty="0">
                <a:solidFill>
                  <a:schemeClr val="tx2">
                    <a:alpha val="99000"/>
                  </a:schemeClr>
                </a:solidFill>
                <a:latin typeface="+mj-lt"/>
              </a:rPr>
              <a:t>Fault Domains</a:t>
            </a:r>
          </a:p>
          <a:p>
            <a:pPr marL="3174" lvl="1"/>
            <a:r>
              <a:rPr lang="en-NZ" sz="1900" dirty="0">
                <a:solidFill>
                  <a:schemeClr val="tx1">
                    <a:alpha val="99000"/>
                  </a:schemeClr>
                </a:solidFill>
              </a:rPr>
              <a:t>Represent groups of  resources anticipated to fail together</a:t>
            </a:r>
          </a:p>
          <a:p>
            <a:pPr marL="3174" lvl="1"/>
            <a:r>
              <a:rPr lang="en-NZ" sz="1900" dirty="0">
                <a:solidFill>
                  <a:schemeClr val="tx1">
                    <a:alpha val="99000"/>
                  </a:schemeClr>
                </a:solidFill>
              </a:rPr>
              <a:t>i.e. Same rack, same server</a:t>
            </a:r>
          </a:p>
          <a:p>
            <a:pPr marL="3174" lvl="1"/>
            <a:r>
              <a:rPr lang="en-NZ" sz="1900" dirty="0">
                <a:solidFill>
                  <a:schemeClr val="tx1">
                    <a:alpha val="99000"/>
                  </a:schemeClr>
                </a:solidFill>
              </a:rPr>
              <a:t>Fabric spreads instances across fault at least 2 fault domains</a:t>
            </a:r>
          </a:p>
          <a:p>
            <a:pPr lvl="1"/>
            <a:endParaRPr lang="en-NZ" sz="1500" dirty="0"/>
          </a:p>
          <a:p>
            <a:pPr>
              <a:spcAft>
                <a:spcPts val="0"/>
              </a:spcAft>
            </a:pPr>
            <a:r>
              <a:rPr lang="en-NZ" sz="3200" dirty="0">
                <a:solidFill>
                  <a:schemeClr val="tx2">
                    <a:alpha val="99000"/>
                  </a:schemeClr>
                </a:solidFill>
                <a:latin typeface="+mj-lt"/>
              </a:rPr>
              <a:t>Update Domains</a:t>
            </a:r>
          </a:p>
          <a:p>
            <a:pPr marL="3174" lvl="1"/>
            <a:r>
              <a:rPr lang="en-NZ" sz="1900" dirty="0">
                <a:solidFill>
                  <a:schemeClr val="tx1">
                    <a:alpha val="99000"/>
                  </a:schemeClr>
                </a:solidFill>
              </a:rPr>
              <a:t>Represents groups of resources that will be updated together</a:t>
            </a:r>
          </a:p>
          <a:p>
            <a:pPr marL="3174" lvl="1"/>
            <a:r>
              <a:rPr lang="en-NZ" sz="1900" dirty="0">
                <a:solidFill>
                  <a:schemeClr val="tx1">
                    <a:alpha val="99000"/>
                  </a:schemeClr>
                </a:solidFill>
              </a:rPr>
              <a:t>Host OS updates honour service update domains</a:t>
            </a:r>
          </a:p>
          <a:p>
            <a:pPr marL="3174" lvl="1"/>
            <a:r>
              <a:rPr lang="en-NZ" sz="1900" dirty="0">
                <a:solidFill>
                  <a:schemeClr val="tx1">
                    <a:alpha val="99000"/>
                  </a:schemeClr>
                </a:solidFill>
              </a:rPr>
              <a:t>Specified in service definition</a:t>
            </a:r>
          </a:p>
          <a:p>
            <a:pPr marL="3174" lvl="1"/>
            <a:r>
              <a:rPr lang="en-NZ" sz="1900" dirty="0">
                <a:solidFill>
                  <a:schemeClr val="tx1">
                    <a:alpha val="99000"/>
                  </a:schemeClr>
                </a:solidFill>
              </a:rPr>
              <a:t>Default of 5 (up to 20)</a:t>
            </a:r>
          </a:p>
          <a:p>
            <a:pPr lvl="1"/>
            <a:endParaRPr lang="en-NZ" sz="1600" dirty="0"/>
          </a:p>
          <a:p>
            <a:pPr>
              <a:spcAft>
                <a:spcPts val="0"/>
              </a:spcAft>
            </a:pPr>
            <a:r>
              <a:rPr lang="en-NZ" sz="3200"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519113" y="1521177"/>
            <a:ext cx="4327397" cy="4328524"/>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61735" tIns="30867" rIns="61735" bIns="30867"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730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19113" y="1491705"/>
            <a:ext cx="10987719" cy="477574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7" tIns="60947" rIns="60947" bIns="60947" numCol="1" spcCol="0" rtlCol="0" fromWordArt="0" anchor="ctr" anchorCtr="0" forceAA="0" compatLnSpc="1">
            <a:prstTxWarp prst="textNoShape">
              <a:avLst/>
            </a:prstTxWarp>
            <a:noAutofit/>
          </a:bodyPr>
          <a:lstStyle/>
          <a:p>
            <a:pPr algn="ctr" defTabSz="121853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7236395" y="1491705"/>
            <a:ext cx="2664373" cy="4775747"/>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t" anchorCtr="0" compatLnSpc="1">
            <a:prstTxWarp prst="textNoShape">
              <a:avLst/>
            </a:prstTxWarp>
          </a:bodyPr>
          <a:lstStyle/>
          <a:p>
            <a:pPr algn="ctr" defTabSz="1218632" fontAlgn="base">
              <a:spcBef>
                <a:spcPct val="0"/>
              </a:spcBef>
              <a:spcAft>
                <a:spcPct val="0"/>
              </a:spcAft>
            </a:pPr>
            <a:r>
              <a:rPr lang="en-US" sz="2100"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7395102" y="1917838"/>
            <a:ext cx="2377439" cy="41617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715" rIns="91392" bIns="45697" numCol="1" spcCol="0" rtlCol="0" anchor="t" anchorCtr="0" compatLnSpc="1">
            <a:prstTxWarp prst="textNoShape">
              <a:avLst/>
            </a:prstTxWarp>
          </a:bodyPr>
          <a:lstStyle/>
          <a:p>
            <a:pPr algn="ctr" defTabSz="913673" fontAlgn="base">
              <a:spcBef>
                <a:spcPts val="1200"/>
              </a:spcBef>
              <a:spcAft>
                <a:spcPct val="0"/>
              </a:spcAft>
            </a:pPr>
            <a:r>
              <a:rPr lang="en-US" sz="2100" dirty="0">
                <a:ln>
                  <a:solidFill>
                    <a:srgbClr val="FFFFFF">
                      <a:alpha val="0"/>
                    </a:srgbClr>
                  </a:solidFill>
                </a:ln>
                <a:solidFill>
                  <a:srgbClr val="5F5F5F">
                    <a:alpha val="99000"/>
                  </a:srgbClr>
                </a:solidFill>
              </a:rPr>
              <a:t>Rack</a:t>
            </a:r>
            <a:endParaRPr lang="en-US" sz="1500"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dirty="0" smtClean="0"/>
              <a:t>Fault and Update Domains</a:t>
            </a:r>
            <a:endParaRPr lang="en-NZ" dirty="0"/>
          </a:p>
        </p:txBody>
      </p:sp>
      <p:sp>
        <p:nvSpPr>
          <p:cNvPr id="3" name="Rectangle 2"/>
          <p:cNvSpPr/>
          <p:nvPr>
            <p:custDataLst>
              <p:tags r:id="rId3"/>
            </p:custDataLst>
          </p:nvPr>
        </p:nvSpPr>
        <p:spPr bwMode="auto">
          <a:xfrm>
            <a:off x="2250736" y="1491705"/>
            <a:ext cx="2664373" cy="4775747"/>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t" anchorCtr="0" compatLnSpc="1">
            <a:prstTxWarp prst="textNoShape">
              <a:avLst/>
            </a:prstTxWarp>
          </a:bodyPr>
          <a:lstStyle/>
          <a:p>
            <a:pPr algn="ctr" defTabSz="1218632" fontAlgn="base">
              <a:spcBef>
                <a:spcPct val="0"/>
              </a:spcBef>
              <a:spcAft>
                <a:spcPct val="0"/>
              </a:spcAft>
            </a:pPr>
            <a:r>
              <a:rPr lang="en-US" sz="2100"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2409443" y="1917838"/>
            <a:ext cx="2377439" cy="41617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715" rIns="91392" bIns="45697" numCol="1" spcCol="0" rtlCol="0" anchor="t" anchorCtr="0" compatLnSpc="1">
            <a:prstTxWarp prst="textNoShape">
              <a:avLst/>
            </a:prstTxWarp>
          </a:bodyPr>
          <a:lstStyle/>
          <a:p>
            <a:pPr algn="ctr" defTabSz="913673" fontAlgn="base">
              <a:spcBef>
                <a:spcPts val="1200"/>
              </a:spcBef>
              <a:spcAft>
                <a:spcPct val="0"/>
              </a:spcAft>
            </a:pPr>
            <a:r>
              <a:rPr lang="en-US" sz="2100" dirty="0">
                <a:ln>
                  <a:solidFill>
                    <a:srgbClr val="FFFFFF">
                      <a:alpha val="0"/>
                    </a:srgbClr>
                  </a:solidFill>
                </a:ln>
                <a:solidFill>
                  <a:srgbClr val="5F5F5F">
                    <a:alpha val="99000"/>
                  </a:srgbClr>
                </a:solidFill>
              </a:rPr>
              <a:t>Rack</a:t>
            </a:r>
            <a:endParaRPr lang="en-US" sz="1500"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7084" y="2399221"/>
            <a:ext cx="6997336" cy="16473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t" anchorCtr="0" compatLnSpc="1">
            <a:prstTxWarp prst="textNoShape">
              <a:avLst/>
            </a:prstTxWarp>
          </a:bodyPr>
          <a:lstStyle/>
          <a:p>
            <a:pPr algn="ctr" defTabSz="913985" fontAlgn="base">
              <a:spcBef>
                <a:spcPct val="0"/>
              </a:spcBef>
              <a:spcAft>
                <a:spcPct val="0"/>
              </a:spcAft>
            </a:pPr>
            <a:r>
              <a:rPr lang="en-US" sz="2100"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1403" y="2850054"/>
            <a:ext cx="1463040" cy="426047"/>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r>
              <a:rPr lang="en-NZ" sz="1500"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1403" y="3473730"/>
            <a:ext cx="1463040" cy="426047"/>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r>
              <a:rPr lang="en-NZ" sz="1500"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0479" y="4256212"/>
            <a:ext cx="6997336" cy="16473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t" anchorCtr="0" compatLnSpc="1">
            <a:prstTxWarp prst="textNoShape">
              <a:avLst/>
            </a:prstTxWarp>
          </a:bodyPr>
          <a:lstStyle/>
          <a:p>
            <a:pPr algn="ctr" defTabSz="913985" fontAlgn="base">
              <a:spcBef>
                <a:spcPct val="0"/>
              </a:spcBef>
              <a:spcAft>
                <a:spcPct val="0"/>
              </a:spcAft>
            </a:pPr>
            <a:r>
              <a:rPr lang="en-US" sz="2100"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1403" y="4707045"/>
            <a:ext cx="1463040" cy="426047"/>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r>
              <a:rPr lang="en-NZ" sz="1500"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1403" y="5330722"/>
            <a:ext cx="1463040" cy="426047"/>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r>
              <a:rPr lang="en-NZ" sz="1500"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7060" y="2839341"/>
            <a:ext cx="1463040" cy="426047"/>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r>
              <a:rPr lang="en-NZ" sz="1500"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7060" y="3473730"/>
            <a:ext cx="1463040" cy="426047"/>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r>
              <a:rPr lang="en-NZ" sz="1500"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7060" y="4707045"/>
            <a:ext cx="1463040" cy="426047"/>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r>
              <a:rPr lang="en-NZ" sz="1500"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7060" y="5330722"/>
            <a:ext cx="1463040" cy="426047"/>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r>
              <a:rPr lang="en-NZ" sz="1500"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1544" y="2739356"/>
            <a:ext cx="1759431" cy="1248779"/>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1544" y="4622359"/>
            <a:ext cx="1759431" cy="122822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88866" y="4622359"/>
            <a:ext cx="1759431" cy="122822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0033" y="2739356"/>
            <a:ext cx="1759431" cy="1248779"/>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1169" y="2422679"/>
            <a:ext cx="512828" cy="246221"/>
          </a:xfrm>
          <a:prstGeom prst="rect">
            <a:avLst/>
          </a:prstGeom>
          <a:noFill/>
        </p:spPr>
        <p:txBody>
          <a:bodyPr wrap="none" lIns="0" tIns="0" rIns="0" bIns="0" rtlCol="0">
            <a:spAutoFit/>
          </a:bodyPr>
          <a:lstStyle/>
          <a:p>
            <a:pPr defTabSz="1218632"/>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1169" y="4309220"/>
            <a:ext cx="512828" cy="246221"/>
          </a:xfrm>
          <a:prstGeom prst="rect">
            <a:avLst/>
          </a:prstGeom>
          <a:noFill/>
        </p:spPr>
        <p:txBody>
          <a:bodyPr wrap="none" lIns="0" tIns="0" rIns="0" bIns="0" rtlCol="0">
            <a:spAutoFit/>
          </a:bodyPr>
          <a:lstStyle/>
          <a:p>
            <a:pPr defTabSz="1218632"/>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3332" y="2441143"/>
            <a:ext cx="512828" cy="246221"/>
          </a:xfrm>
          <a:prstGeom prst="rect">
            <a:avLst/>
          </a:prstGeom>
          <a:noFill/>
        </p:spPr>
        <p:txBody>
          <a:bodyPr wrap="none" lIns="0" tIns="0" rIns="0" bIns="0" rtlCol="0">
            <a:spAutoFit/>
          </a:bodyPr>
          <a:lstStyle/>
          <a:p>
            <a:pPr defTabSz="1218632"/>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3332" y="4309220"/>
            <a:ext cx="512828" cy="246221"/>
          </a:xfrm>
          <a:prstGeom prst="rect">
            <a:avLst/>
          </a:prstGeom>
          <a:noFill/>
        </p:spPr>
        <p:txBody>
          <a:bodyPr wrap="none" lIns="0" tIns="0" rIns="0" bIns="0" rtlCol="0">
            <a:spAutoFit/>
          </a:bodyPr>
          <a:lstStyle/>
          <a:p>
            <a:pPr defTabSz="1218632"/>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384713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Virtual Machines</a:t>
            </a:r>
            <a:endParaRPr lang="en-US" dirty="0"/>
          </a:p>
        </p:txBody>
      </p:sp>
      <p:sp>
        <p:nvSpPr>
          <p:cNvPr id="30" name="Rectangle 29"/>
          <p:cNvSpPr/>
          <p:nvPr/>
        </p:nvSpPr>
        <p:spPr bwMode="auto">
          <a:xfrm>
            <a:off x="1104131" y="2007501"/>
            <a:ext cx="704587" cy="7047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defTabSz="1218585"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9" y="2007501"/>
            <a:ext cx="9075171" cy="70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marL="232793" lvl="1"/>
            <a:r>
              <a:rPr lang="en-US" sz="2700" dirty="0">
                <a:solidFill>
                  <a:schemeClr val="bg1">
                    <a:alpha val="99000"/>
                  </a:schemeClr>
                </a:solidFill>
              </a:rPr>
              <a:t>Support for key server applications</a:t>
            </a:r>
          </a:p>
        </p:txBody>
      </p:sp>
      <p:sp>
        <p:nvSpPr>
          <p:cNvPr id="33" name="Rectangle 32"/>
          <p:cNvSpPr/>
          <p:nvPr/>
        </p:nvSpPr>
        <p:spPr bwMode="auto">
          <a:xfrm>
            <a:off x="1104131" y="2766453"/>
            <a:ext cx="704587" cy="7047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defTabSz="1218585"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9" y="2766453"/>
            <a:ext cx="9075171" cy="70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marL="232793" lvl="1"/>
            <a:r>
              <a:rPr lang="en-US" sz="2700" dirty="0">
                <a:solidFill>
                  <a:schemeClr val="bg1">
                    <a:alpha val="99000"/>
                  </a:schemeClr>
                </a:solidFill>
              </a:rPr>
              <a:t>Easy storage manageability</a:t>
            </a:r>
          </a:p>
        </p:txBody>
      </p:sp>
      <p:sp>
        <p:nvSpPr>
          <p:cNvPr id="36" name="Rectangle 35"/>
          <p:cNvSpPr/>
          <p:nvPr/>
        </p:nvSpPr>
        <p:spPr bwMode="auto">
          <a:xfrm>
            <a:off x="1104131" y="3525405"/>
            <a:ext cx="704587" cy="7047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defTabSz="1218585"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9" y="3525405"/>
            <a:ext cx="9075171" cy="70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marL="232793" lvl="1"/>
            <a:r>
              <a:rPr lang="en-US" sz="2700" dirty="0">
                <a:solidFill>
                  <a:schemeClr val="bg1">
                    <a:alpha val="99000"/>
                  </a:schemeClr>
                </a:solidFill>
              </a:rPr>
              <a:t>High availability features</a:t>
            </a:r>
          </a:p>
        </p:txBody>
      </p:sp>
      <p:sp>
        <p:nvSpPr>
          <p:cNvPr id="41" name="Rectangle 40"/>
          <p:cNvSpPr/>
          <p:nvPr/>
        </p:nvSpPr>
        <p:spPr bwMode="auto">
          <a:xfrm>
            <a:off x="1104131" y="4284357"/>
            <a:ext cx="704587" cy="7047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defTabSz="1218585"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808719" y="4284357"/>
            <a:ext cx="9075171" cy="70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marL="232793" lvl="1"/>
            <a:r>
              <a:rPr lang="en-US" sz="2700" dirty="0">
                <a:solidFill>
                  <a:schemeClr val="bg1">
                    <a:alpha val="99000"/>
                  </a:schemeClr>
                </a:solidFill>
              </a:rPr>
              <a:t>Advanced networking</a:t>
            </a:r>
          </a:p>
        </p:txBody>
      </p:sp>
      <p:sp>
        <p:nvSpPr>
          <p:cNvPr id="44" name="Rectangle 43"/>
          <p:cNvSpPr/>
          <p:nvPr/>
        </p:nvSpPr>
        <p:spPr bwMode="auto">
          <a:xfrm>
            <a:off x="1104131" y="5043308"/>
            <a:ext cx="704587" cy="7047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defTabSz="1218585"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808719" y="5043308"/>
            <a:ext cx="9075171" cy="70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marL="232793" lvl="1"/>
            <a:r>
              <a:rPr lang="en-US" sz="2700" dirty="0">
                <a:solidFill>
                  <a:schemeClr val="bg1">
                    <a:alpha val="99000"/>
                  </a:schemeClr>
                </a:solidFill>
              </a:rPr>
              <a:t>Integration with compute </a:t>
            </a:r>
            <a:r>
              <a:rPr lang="en-US" sz="2700" dirty="0" err="1">
                <a:solidFill>
                  <a:schemeClr val="bg1">
                    <a:alpha val="99000"/>
                  </a:schemeClr>
                </a:solidFill>
              </a:rPr>
              <a:t>PaaS</a:t>
            </a:r>
            <a:endParaRPr lang="en-US" sz="2700" dirty="0">
              <a:solidFill>
                <a:schemeClr val="bg1">
                  <a:alpha val="99000"/>
                </a:schemeClr>
              </a:solidFill>
            </a:endParaRPr>
          </a:p>
        </p:txBody>
      </p:sp>
      <p:sp>
        <p:nvSpPr>
          <p:cNvPr id="48" name="Freeform 79"/>
          <p:cNvSpPr>
            <a:spLocks noEditPoints="1"/>
          </p:cNvSpPr>
          <p:nvPr/>
        </p:nvSpPr>
        <p:spPr bwMode="black">
          <a:xfrm>
            <a:off x="1294410" y="2897759"/>
            <a:ext cx="314218" cy="4248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21" tIns="54861" rIns="109721" bIns="54861" numCol="1" anchor="t" anchorCtr="0" compatLnSpc="1">
            <a:prstTxWarp prst="textNoShape">
              <a:avLst/>
            </a:prstTxWarp>
          </a:bodyPr>
          <a:lstStyle/>
          <a:p>
            <a:endParaRPr lang="en-US" sz="2100" dirty="0"/>
          </a:p>
        </p:txBody>
      </p:sp>
      <p:sp>
        <p:nvSpPr>
          <p:cNvPr id="49" name="Freeform 73"/>
          <p:cNvSpPr>
            <a:spLocks noEditPoints="1"/>
          </p:cNvSpPr>
          <p:nvPr/>
        </p:nvSpPr>
        <p:spPr bwMode="black">
          <a:xfrm>
            <a:off x="1218181" y="4412091"/>
            <a:ext cx="465300" cy="4493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21" tIns="54861" rIns="109721" bIns="54861" numCol="1" anchor="t" anchorCtr="0" compatLnSpc="1">
            <a:prstTxWarp prst="textNoShape">
              <a:avLst/>
            </a:prstTxWarp>
          </a:bodyPr>
          <a:lstStyle/>
          <a:p>
            <a:endParaRPr lang="en-US" sz="2100"/>
          </a:p>
        </p:txBody>
      </p:sp>
      <p:sp>
        <p:nvSpPr>
          <p:cNvPr id="50" name="Freeform 80"/>
          <p:cNvSpPr>
            <a:spLocks noEditPoints="1"/>
          </p:cNvSpPr>
          <p:nvPr/>
        </p:nvSpPr>
        <p:spPr bwMode="black">
          <a:xfrm>
            <a:off x="1254033" y="2106243"/>
            <a:ext cx="393597" cy="47764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21" tIns="54861" rIns="109721" bIns="54861" numCol="1" anchor="t" anchorCtr="0" compatLnSpc="1">
            <a:prstTxWarp prst="textNoShape">
              <a:avLst/>
            </a:prstTxWarp>
          </a:bodyPr>
          <a:lstStyle/>
          <a:p>
            <a:endParaRPr lang="en-US" sz="2100"/>
          </a:p>
        </p:txBody>
      </p:sp>
      <p:sp>
        <p:nvSpPr>
          <p:cNvPr id="51" name="Freeform 24"/>
          <p:cNvSpPr>
            <a:spLocks noEditPoints="1"/>
          </p:cNvSpPr>
          <p:nvPr/>
        </p:nvSpPr>
        <p:spPr bwMode="black">
          <a:xfrm>
            <a:off x="1225105" y="5206051"/>
            <a:ext cx="490917" cy="379284"/>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endParaRPr lang="en-US"/>
          </a:p>
        </p:txBody>
      </p:sp>
      <p:sp>
        <p:nvSpPr>
          <p:cNvPr id="53" name="Freeform 25"/>
          <p:cNvSpPr>
            <a:spLocks noEditPoints="1"/>
          </p:cNvSpPr>
          <p:nvPr/>
        </p:nvSpPr>
        <p:spPr bwMode="black">
          <a:xfrm>
            <a:off x="1186308" y="3654243"/>
            <a:ext cx="524949" cy="44709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21" tIns="54861" rIns="109721" bIns="54861" numCol="1" anchor="t" anchorCtr="0" compatLnSpc="1">
            <a:prstTxWarp prst="textNoShape">
              <a:avLst/>
            </a:prstTxWarp>
          </a:bodyPr>
          <a:lstStyle/>
          <a:p>
            <a:endParaRPr lang="en-US" sz="2100"/>
          </a:p>
        </p:txBody>
      </p:sp>
    </p:spTree>
    <p:extLst>
      <p:ext uri="{BB962C8B-B14F-4D97-AF65-F5344CB8AC3E}">
        <p14:creationId xmlns:p14="http://schemas.microsoft.com/office/powerpoint/2010/main" val="333944671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519113" y="228600"/>
            <a:ext cx="11149013" cy="1301895"/>
          </a:xfrm>
        </p:spPr>
        <p:txBody>
          <a:bodyPr/>
          <a:lstStyle/>
          <a:p>
            <a:r>
              <a:rPr lang="en-NZ" dirty="0" smtClean="0"/>
              <a:t>Virtual Machine Availability Sets</a:t>
            </a:r>
            <a:br>
              <a:rPr lang="en-NZ" dirty="0" smtClean="0"/>
            </a:br>
            <a:r>
              <a:rPr lang="en-US" sz="4000" dirty="0">
                <a:solidFill>
                  <a:schemeClr val="tx2">
                    <a:alpha val="99000"/>
                  </a:schemeClr>
                </a:solidFill>
              </a:rPr>
              <a:t>Update Domains are honored by host OS updates</a:t>
            </a:r>
            <a:endParaRPr lang="en-NZ" sz="4000" dirty="0">
              <a:solidFill>
                <a:schemeClr val="tx2">
                  <a:alpha val="99000"/>
                </a:schemeClr>
              </a:solidFill>
            </a:endParaRPr>
          </a:p>
        </p:txBody>
      </p:sp>
      <p:sp>
        <p:nvSpPr>
          <p:cNvPr id="3" name="Rectangle 2"/>
          <p:cNvSpPr/>
          <p:nvPr>
            <p:custDataLst>
              <p:tags r:id="rId1"/>
            </p:custDataLst>
          </p:nvPr>
        </p:nvSpPr>
        <p:spPr bwMode="auto">
          <a:xfrm>
            <a:off x="2250736" y="1572927"/>
            <a:ext cx="2664373" cy="4728412"/>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09443" y="2046172"/>
            <a:ext cx="2377439" cy="41617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707" rIns="91376" bIns="45689" numCol="1" spcCol="0" rtlCol="0" anchor="t" anchorCtr="0" compatLnSpc="1">
            <a:prstTxWarp prst="textNoShape">
              <a:avLst/>
            </a:prstTxWarp>
          </a:bodyPr>
          <a:lstStyle/>
          <a:p>
            <a:pPr algn="ctr" defTabSz="913521" fontAlgn="base">
              <a:spcBef>
                <a:spcPts val="1200"/>
              </a:spcBef>
              <a:spcAft>
                <a:spcPct val="0"/>
              </a:spcAft>
            </a:pPr>
            <a:r>
              <a:rPr lang="en-US" dirty="0" smtClean="0">
                <a:ln>
                  <a:solidFill>
                    <a:schemeClr val="bg1">
                      <a:alpha val="0"/>
                    </a:schemeClr>
                  </a:solidFill>
                </a:ln>
                <a:solidFill>
                  <a:srgbClr val="595959"/>
                </a:solidFill>
              </a:rPr>
              <a:t>Rack</a:t>
            </a:r>
            <a:endParaRPr lang="en-US" sz="1500"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6395" y="1572927"/>
            <a:ext cx="2664373" cy="4728412"/>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5102" y="2046172"/>
            <a:ext cx="2377439" cy="41617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707" rIns="91376" bIns="45689" numCol="1" spcCol="0" rtlCol="0" anchor="t" anchorCtr="0" compatLnSpc="1">
            <a:prstTxWarp prst="textNoShape">
              <a:avLst/>
            </a:prstTxWarp>
          </a:bodyPr>
          <a:lstStyle/>
          <a:p>
            <a:pPr algn="ctr" defTabSz="913521" fontAlgn="base">
              <a:spcBef>
                <a:spcPts val="1200"/>
              </a:spcBef>
              <a:spcAft>
                <a:spcPct val="0"/>
              </a:spcAft>
            </a:pPr>
            <a:r>
              <a:rPr lang="en-US" dirty="0" smtClean="0">
                <a:ln>
                  <a:solidFill>
                    <a:schemeClr val="bg1">
                      <a:alpha val="0"/>
                    </a:schemeClr>
                  </a:solidFill>
                </a:ln>
                <a:solidFill>
                  <a:srgbClr val="595959"/>
                </a:solidFill>
              </a:rPr>
              <a:t>Rack</a:t>
            </a:r>
            <a:endParaRPr lang="en-US" sz="1500"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2323" y="2527557"/>
            <a:ext cx="7502142" cy="1599515"/>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2323" y="4384545"/>
            <a:ext cx="7502142" cy="1647379"/>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7084" y="2527553"/>
            <a:ext cx="2011680" cy="16473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t" anchorCtr="0" compatLnSpc="1">
            <a:prstTxWarp prst="textNoShape">
              <a:avLst/>
            </a:prstTxWarp>
          </a:bodyPr>
          <a:lstStyle/>
          <a:p>
            <a:pPr algn="ctr" defTabSz="913833" fontAlgn="base">
              <a:spcBef>
                <a:spcPct val="0"/>
              </a:spcBef>
              <a:spcAft>
                <a:spcPct val="0"/>
              </a:spcAft>
            </a:pPr>
            <a:r>
              <a:rPr lang="en-US" sz="1900"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7084" y="4384545"/>
            <a:ext cx="2011680" cy="16473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t" anchorCtr="0" compatLnSpc="1">
            <a:prstTxWarp prst="textNoShape">
              <a:avLst/>
            </a:prstTxWarp>
          </a:bodyPr>
          <a:lstStyle/>
          <a:p>
            <a:pPr algn="ctr" defTabSz="913833" fontAlgn="base">
              <a:spcBef>
                <a:spcPct val="0"/>
              </a:spcBef>
              <a:spcAft>
                <a:spcPct val="0"/>
              </a:spcAft>
            </a:pPr>
            <a:r>
              <a:rPr lang="en-US" sz="1900"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2740" y="2527553"/>
            <a:ext cx="2011680" cy="16473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t" anchorCtr="0" compatLnSpc="1">
            <a:prstTxWarp prst="textNoShape">
              <a:avLst/>
            </a:prstTxWarp>
          </a:bodyPr>
          <a:lstStyle/>
          <a:p>
            <a:pPr algn="ctr" defTabSz="913833" fontAlgn="base">
              <a:spcBef>
                <a:spcPct val="0"/>
              </a:spcBef>
              <a:spcAft>
                <a:spcPct val="0"/>
              </a:spcAft>
            </a:pPr>
            <a:r>
              <a:rPr lang="en-US" sz="1900"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2740" y="4384545"/>
            <a:ext cx="2011680" cy="16473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t" anchorCtr="0" compatLnSpc="1">
            <a:prstTxWarp prst="textNoShape">
              <a:avLst/>
            </a:prstTxWarp>
          </a:bodyPr>
          <a:lstStyle/>
          <a:p>
            <a:pPr algn="ctr" defTabSz="913833" fontAlgn="base">
              <a:spcBef>
                <a:spcPct val="0"/>
              </a:spcBef>
              <a:spcAft>
                <a:spcPct val="0"/>
              </a:spcAft>
            </a:pPr>
            <a:r>
              <a:rPr lang="en-US" sz="1900"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1403" y="2978393"/>
            <a:ext cx="1463040" cy="10059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60" tIns="91440" rIns="91408" bIns="45705" numCol="1" rtlCol="0" anchor="ctr" anchorCtr="0" compatLnSpc="1">
            <a:prstTxWarp prst="textNoShape">
              <a:avLst/>
            </a:prstTxWarp>
          </a:bodyPr>
          <a:lstStyle/>
          <a:p>
            <a:pPr algn="ctr" defTabSz="913833" fontAlgn="base">
              <a:spcBef>
                <a:spcPct val="0"/>
              </a:spcBef>
              <a:spcAft>
                <a:spcPct val="0"/>
              </a:spcAft>
            </a:pPr>
            <a:r>
              <a:rPr lang="en-NZ" sz="2000" dirty="0">
                <a:ln>
                  <a:solidFill>
                    <a:schemeClr val="bg1">
                      <a:alpha val="0"/>
                    </a:schemeClr>
                  </a:solidFill>
                </a:ln>
                <a:solidFill>
                  <a:srgbClr val="595959"/>
                </a:solidFill>
              </a:rPr>
              <a:t>IIS1</a:t>
            </a:r>
          </a:p>
          <a:p>
            <a:pPr algn="ctr" defTabSz="913833"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1403" y="4835383"/>
            <a:ext cx="1463040" cy="10587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60" tIns="91440" rIns="91408" bIns="45705" numCol="1" rtlCol="0" anchor="ctr" anchorCtr="0" compatLnSpc="1">
            <a:prstTxWarp prst="textNoShape">
              <a:avLst/>
            </a:prstTxWarp>
          </a:bodyPr>
          <a:lstStyle/>
          <a:p>
            <a:pPr algn="ctr" defTabSz="913833" fontAlgn="base">
              <a:spcBef>
                <a:spcPct val="0"/>
              </a:spcBef>
              <a:spcAft>
                <a:spcPct val="0"/>
              </a:spcAft>
            </a:pPr>
            <a:r>
              <a:rPr lang="en-NZ" sz="2000" dirty="0">
                <a:ln>
                  <a:solidFill>
                    <a:schemeClr val="bg1">
                      <a:alpha val="0"/>
                    </a:schemeClr>
                  </a:solidFill>
                </a:ln>
                <a:solidFill>
                  <a:srgbClr val="595959"/>
                </a:solidFill>
              </a:rPr>
              <a:t>SQL1</a:t>
            </a:r>
          </a:p>
          <a:p>
            <a:pPr algn="ctr" defTabSz="913833"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7060" y="2967673"/>
            <a:ext cx="1463040" cy="1016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60" tIns="91440" rIns="91408" bIns="45705" numCol="1" rtlCol="0" anchor="ctr" anchorCtr="0" compatLnSpc="1">
            <a:prstTxWarp prst="textNoShape">
              <a:avLst/>
            </a:prstTxWarp>
          </a:bodyPr>
          <a:lstStyle/>
          <a:p>
            <a:pPr algn="ctr" defTabSz="913833" fontAlgn="base">
              <a:spcBef>
                <a:spcPct val="0"/>
              </a:spcBef>
              <a:spcAft>
                <a:spcPct val="0"/>
              </a:spcAft>
            </a:pPr>
            <a:r>
              <a:rPr lang="en-NZ" sz="2000" dirty="0">
                <a:ln>
                  <a:solidFill>
                    <a:schemeClr val="bg1">
                      <a:alpha val="0"/>
                    </a:schemeClr>
                  </a:solidFill>
                </a:ln>
                <a:solidFill>
                  <a:srgbClr val="595959"/>
                </a:solidFill>
              </a:rPr>
              <a:t>IIS2</a:t>
            </a:r>
          </a:p>
          <a:p>
            <a:pPr algn="ctr" defTabSz="913833"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7060" y="4835383"/>
            <a:ext cx="1463040" cy="10587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60" tIns="91440" rIns="91408" bIns="45705" numCol="1" rtlCol="0" anchor="ctr" anchorCtr="0" compatLnSpc="1">
            <a:prstTxWarp prst="textNoShape">
              <a:avLst/>
            </a:prstTxWarp>
          </a:bodyPr>
          <a:lstStyle/>
          <a:p>
            <a:pPr algn="ctr" defTabSz="913833" fontAlgn="base">
              <a:spcBef>
                <a:spcPct val="0"/>
              </a:spcBef>
              <a:spcAft>
                <a:spcPct val="0"/>
              </a:spcAft>
            </a:pPr>
            <a:r>
              <a:rPr lang="en-NZ" sz="2000" dirty="0">
                <a:ln>
                  <a:solidFill>
                    <a:schemeClr val="bg1">
                      <a:alpha val="0"/>
                    </a:schemeClr>
                  </a:solidFill>
                </a:ln>
                <a:solidFill>
                  <a:srgbClr val="595959"/>
                </a:solidFill>
              </a:rPr>
              <a:t>SQL2</a:t>
            </a:r>
          </a:p>
          <a:p>
            <a:pPr algn="ctr" defTabSz="913833"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0092" y="3619157"/>
            <a:ext cx="927456" cy="415476"/>
          </a:xfrm>
          <a:prstGeom prst="rect">
            <a:avLst/>
          </a:prstGeom>
        </p:spPr>
        <p:txBody>
          <a:bodyPr wrap="none" lIns="121877" tIns="60939" rIns="121877" bIns="60939">
            <a:spAutoFit/>
          </a:bodyPr>
          <a:lstStyle/>
          <a:p>
            <a:pPr algn="ctr" defTabSz="913909" fontAlgn="base">
              <a:spcBef>
                <a:spcPct val="0"/>
              </a:spcBef>
              <a:spcAft>
                <a:spcPct val="0"/>
              </a:spcAft>
            </a:pPr>
            <a:r>
              <a:rPr lang="en-US" sz="1900" dirty="0">
                <a:ln>
                  <a:solidFill>
                    <a:schemeClr val="bg1">
                      <a:alpha val="0"/>
                    </a:schemeClr>
                  </a:solidFill>
                </a:ln>
                <a:solidFill>
                  <a:srgbClr val="595959"/>
                </a:solidFill>
              </a:rPr>
              <a:t>UD #2</a:t>
            </a:r>
          </a:p>
        </p:txBody>
      </p:sp>
      <p:sp>
        <p:nvSpPr>
          <p:cNvPr id="22" name="Rectangle 21"/>
          <p:cNvSpPr/>
          <p:nvPr/>
        </p:nvSpPr>
        <p:spPr>
          <a:xfrm>
            <a:off x="8104849" y="5430095"/>
            <a:ext cx="927456" cy="415476"/>
          </a:xfrm>
          <a:prstGeom prst="rect">
            <a:avLst/>
          </a:prstGeom>
        </p:spPr>
        <p:txBody>
          <a:bodyPr wrap="none" lIns="121877" tIns="60939" rIns="121877" bIns="60939">
            <a:spAutoFit/>
          </a:bodyPr>
          <a:lstStyle/>
          <a:p>
            <a:pPr algn="ctr" defTabSz="913909" fontAlgn="base">
              <a:spcBef>
                <a:spcPct val="0"/>
              </a:spcBef>
              <a:spcAft>
                <a:spcPct val="0"/>
              </a:spcAft>
            </a:pPr>
            <a:r>
              <a:rPr lang="en-US" sz="1900" dirty="0">
                <a:ln>
                  <a:solidFill>
                    <a:schemeClr val="bg1">
                      <a:alpha val="0"/>
                    </a:schemeClr>
                  </a:solidFill>
                </a:ln>
                <a:solidFill>
                  <a:srgbClr val="595959"/>
                </a:solidFill>
              </a:rPr>
              <a:t>UD #2</a:t>
            </a:r>
          </a:p>
        </p:txBody>
      </p:sp>
      <p:sp>
        <p:nvSpPr>
          <p:cNvPr id="2" name="TextBox 1"/>
          <p:cNvSpPr txBox="1"/>
          <p:nvPr/>
        </p:nvSpPr>
        <p:spPr>
          <a:xfrm>
            <a:off x="3200444" y="3695321"/>
            <a:ext cx="681277" cy="263149"/>
          </a:xfrm>
          <a:prstGeom prst="rect">
            <a:avLst/>
          </a:prstGeom>
          <a:noFill/>
        </p:spPr>
        <p:txBody>
          <a:bodyPr wrap="none" lIns="0" tIns="0" rIns="0" bIns="0" rtlCol="0">
            <a:spAutoFit/>
          </a:bodyPr>
          <a:lstStyle/>
          <a:p>
            <a:pPr>
              <a:lnSpc>
                <a:spcPct val="90000"/>
              </a:lnSpc>
              <a:spcBef>
                <a:spcPct val="20000"/>
              </a:spcBef>
              <a:buSzPct val="80000"/>
            </a:pPr>
            <a:r>
              <a:rPr lang="en-US" sz="1900" dirty="0">
                <a:ln>
                  <a:solidFill>
                    <a:schemeClr val="bg1">
                      <a:alpha val="0"/>
                    </a:schemeClr>
                  </a:solidFill>
                </a:ln>
                <a:solidFill>
                  <a:srgbClr val="595959"/>
                </a:solidFill>
              </a:rPr>
              <a:t>UD #1</a:t>
            </a:r>
            <a:endParaRPr lang="en-US" sz="1900"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34433" y="5409195"/>
            <a:ext cx="927456" cy="415476"/>
          </a:xfrm>
          <a:prstGeom prst="rect">
            <a:avLst/>
          </a:prstGeom>
        </p:spPr>
        <p:txBody>
          <a:bodyPr wrap="none" lIns="121877" tIns="60939" rIns="121877" bIns="60939">
            <a:spAutoFit/>
          </a:bodyPr>
          <a:lstStyle/>
          <a:p>
            <a:pPr algn="ctr" defTabSz="913909" fontAlgn="base">
              <a:spcBef>
                <a:spcPct val="0"/>
              </a:spcBef>
              <a:spcAft>
                <a:spcPct val="0"/>
              </a:spcAft>
            </a:pPr>
            <a:r>
              <a:rPr lang="en-US" sz="1900" dirty="0">
                <a:ln>
                  <a:solidFill>
                    <a:schemeClr val="bg1">
                      <a:alpha val="0"/>
                    </a:schemeClr>
                  </a:solidFill>
                </a:ln>
                <a:solidFill>
                  <a:srgbClr val="595959"/>
                </a:solidFill>
              </a:rPr>
              <a:t>UD #1</a:t>
            </a:r>
          </a:p>
        </p:txBody>
      </p:sp>
      <p:sp>
        <p:nvSpPr>
          <p:cNvPr id="23" name="Freeform 62"/>
          <p:cNvSpPr>
            <a:spLocks noEditPoints="1"/>
          </p:cNvSpPr>
          <p:nvPr/>
        </p:nvSpPr>
        <p:spPr bwMode="black">
          <a:xfrm>
            <a:off x="2949757" y="3140285"/>
            <a:ext cx="395326" cy="39522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4" name="Freeform 62"/>
          <p:cNvSpPr>
            <a:spLocks noEditPoints="1"/>
          </p:cNvSpPr>
          <p:nvPr/>
        </p:nvSpPr>
        <p:spPr bwMode="black">
          <a:xfrm>
            <a:off x="7922429" y="3153630"/>
            <a:ext cx="395326" cy="39522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5" name="Freeform 34"/>
          <p:cNvSpPr>
            <a:spLocks noEditPoints="1"/>
          </p:cNvSpPr>
          <p:nvPr/>
        </p:nvSpPr>
        <p:spPr bwMode="auto">
          <a:xfrm>
            <a:off x="2961047" y="5024358"/>
            <a:ext cx="372745" cy="36577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525"/>
            <a:endParaRPr lang="en-US" spc="-123">
              <a:solidFill>
                <a:schemeClr val="tx1">
                  <a:lumMod val="50000"/>
                </a:schemeClr>
              </a:solidFill>
              <a:latin typeface="Segoe Light" pitchFamily="34" charset="0"/>
            </a:endParaRPr>
          </a:p>
        </p:txBody>
      </p:sp>
      <p:sp>
        <p:nvSpPr>
          <p:cNvPr id="26" name="Freeform 34"/>
          <p:cNvSpPr>
            <a:spLocks noEditPoints="1"/>
          </p:cNvSpPr>
          <p:nvPr/>
        </p:nvSpPr>
        <p:spPr bwMode="auto">
          <a:xfrm>
            <a:off x="7945010" y="5024358"/>
            <a:ext cx="372745" cy="36577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525"/>
            <a:endParaRPr lang="en-US" spc="-123">
              <a:solidFill>
                <a:schemeClr val="tx1">
                  <a:lumMod val="50000"/>
                </a:schemeClr>
              </a:solidFill>
              <a:latin typeface="Segoe Light" pitchFamily="34" charset="0"/>
            </a:endParaRPr>
          </a:p>
        </p:txBody>
      </p:sp>
    </p:spTree>
    <p:extLst>
      <p:ext uri="{BB962C8B-B14F-4D97-AF65-F5344CB8AC3E}">
        <p14:creationId xmlns:p14="http://schemas.microsoft.com/office/powerpoint/2010/main" val="315626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5008195" y="2123486"/>
            <a:ext cx="5193879" cy="305429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ctr" anchorCtr="0" compatLnSpc="1">
            <a:prstTxWarp prst="textNoShape">
              <a:avLst/>
            </a:prstTxWarp>
          </a:bodyPr>
          <a:lstStyle/>
          <a:p>
            <a:pPr algn="ctr" defTabSz="91363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34" name="Rectangle 33"/>
          <p:cNvSpPr/>
          <p:nvPr>
            <p:custDataLst>
              <p:tags r:id="rId3"/>
            </p:custDataLst>
          </p:nvPr>
        </p:nvSpPr>
        <p:spPr bwMode="auto">
          <a:xfrm>
            <a:off x="1858272" y="2123485"/>
            <a:ext cx="3047206" cy="304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ctr" anchorCtr="0" compatLnSpc="1">
            <a:prstTxWarp prst="textNoShape">
              <a:avLst/>
            </a:prstTxWarp>
          </a:bodyPr>
          <a:lstStyle/>
          <a:p>
            <a:pPr algn="ctr" defTabSz="91363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7" name="Rectangle 26"/>
          <p:cNvSpPr/>
          <p:nvPr/>
        </p:nvSpPr>
        <p:spPr bwMode="auto">
          <a:xfrm>
            <a:off x="2271400" y="2556140"/>
            <a:ext cx="2193989" cy="2194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5" tIns="60924" rIns="121845" bIns="121893" numCol="1" spcCol="0" rtlCol="0" anchor="b" anchorCtr="0" compatLnSpc="1">
            <a:prstTxWarp prst="textNoShape">
              <a:avLst/>
            </a:prstTxWarp>
          </a:bodyPr>
          <a:lstStyle/>
          <a:p>
            <a:pPr algn="ctr" defTabSz="913635" fontAlgn="base">
              <a:spcBef>
                <a:spcPct val="0"/>
              </a:spcBef>
              <a:spcAft>
                <a:spcPct val="0"/>
              </a:spcAft>
            </a:pPr>
            <a:r>
              <a:rPr lang="en-US" sz="1600" b="1" dirty="0">
                <a:ln>
                  <a:solidFill>
                    <a:srgbClr val="FFFFFF">
                      <a:alpha val="0"/>
                    </a:srgbClr>
                  </a:solidFill>
                </a:ln>
                <a:solidFill>
                  <a:schemeClr val="tx1"/>
                </a:solidFill>
              </a:rPr>
              <a:t>Virtual Machine</a:t>
            </a:r>
          </a:p>
        </p:txBody>
      </p:sp>
      <p:sp>
        <p:nvSpPr>
          <p:cNvPr id="19" name="Rectangle 18"/>
          <p:cNvSpPr/>
          <p:nvPr/>
        </p:nvSpPr>
        <p:spPr bwMode="auto">
          <a:xfrm>
            <a:off x="5318352" y="2556140"/>
            <a:ext cx="2193989" cy="2194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5" tIns="60924" rIns="121845" bIns="121893" numCol="1" spcCol="0" rtlCol="0" anchor="b" anchorCtr="0" compatLnSpc="1">
            <a:prstTxWarp prst="textNoShape">
              <a:avLst/>
            </a:prstTxWarp>
          </a:bodyPr>
          <a:lstStyle/>
          <a:p>
            <a:pPr algn="ctr" defTabSz="913635" fontAlgn="base">
              <a:spcBef>
                <a:spcPct val="0"/>
              </a:spcBef>
              <a:spcAft>
                <a:spcPct val="0"/>
              </a:spcAft>
            </a:pPr>
            <a:r>
              <a:rPr lang="en-US" sz="1600" b="1" dirty="0">
                <a:ln>
                  <a:solidFill>
                    <a:srgbClr val="FFFFFF">
                      <a:alpha val="0"/>
                    </a:srgbClr>
                  </a:solidFill>
                </a:ln>
                <a:solidFill>
                  <a:schemeClr val="tx1"/>
                </a:solidFill>
              </a:rPr>
              <a:t>Virtual Machine</a:t>
            </a:r>
          </a:p>
        </p:txBody>
      </p:sp>
      <p:sp>
        <p:nvSpPr>
          <p:cNvPr id="31" name="Rectangle 30"/>
          <p:cNvSpPr/>
          <p:nvPr/>
        </p:nvSpPr>
        <p:spPr bwMode="auto">
          <a:xfrm>
            <a:off x="7570020" y="2556140"/>
            <a:ext cx="2193989" cy="2194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5" tIns="60924" rIns="121845" bIns="121893" numCol="1" spcCol="0" rtlCol="0" anchor="b" anchorCtr="0" compatLnSpc="1">
            <a:prstTxWarp prst="textNoShape">
              <a:avLst/>
            </a:prstTxWarp>
          </a:bodyPr>
          <a:lstStyle/>
          <a:p>
            <a:pPr algn="ctr" defTabSz="913635" fontAlgn="base">
              <a:spcBef>
                <a:spcPct val="0"/>
              </a:spcBef>
              <a:spcAft>
                <a:spcPct val="0"/>
              </a:spcAft>
            </a:pPr>
            <a:r>
              <a:rPr lang="en-US" sz="1600" b="1" dirty="0">
                <a:ln>
                  <a:solidFill>
                    <a:srgbClr val="FFFFFF">
                      <a:alpha val="0"/>
                    </a:srgbClr>
                  </a:solidFill>
                </a:ln>
                <a:solidFill>
                  <a:schemeClr val="tx1"/>
                </a:solidFill>
              </a:rPr>
              <a:t>Virtual Machine</a:t>
            </a:r>
          </a:p>
        </p:txBody>
      </p:sp>
      <p:graphicFrame>
        <p:nvGraphicFramePr>
          <p:cNvPr id="10" name="Object 9" hidden="1"/>
          <p:cNvGraphicFramePr>
            <a:graphicFrameLocks noChangeAspect="1"/>
          </p:cNvGraphicFramePr>
          <p:nvPr>
            <p:custDataLst>
              <p:tags r:id="rId4"/>
            </p:custDataLst>
            <p:extLst>
              <p:ext uri="{D42A27DB-BD31-4B8C-83A1-F6EECF244321}">
                <p14:modId xmlns:p14="http://schemas.microsoft.com/office/powerpoint/2010/main" val="3169134080"/>
              </p:ext>
            </p:extLst>
          </p:nvPr>
        </p:nvGraphicFramePr>
        <p:xfrm>
          <a:off x="1" y="5"/>
          <a:ext cx="158751" cy="158751"/>
        </p:xfrm>
        <a:graphic>
          <a:graphicData uri="http://schemas.openxmlformats.org/presentationml/2006/ole">
            <mc:AlternateContent xmlns:mc="http://schemas.openxmlformats.org/markup-compatibility/2006">
              <mc:Choice xmlns:v="urn:schemas-microsoft-com:vml" Requires="v">
                <p:oleObj spid="_x0000_s9234"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5"/>
                        <a:ext cx="158751" cy="158751"/>
                      </a:xfrm>
                      <a:prstGeom prst="rect">
                        <a:avLst/>
                      </a:prstGeom>
                    </p:spPr>
                  </p:pic>
                </p:oleObj>
              </mc:Fallback>
            </mc:AlternateContent>
          </a:graphicData>
        </a:graphic>
      </p:graphicFrame>
      <p:sp>
        <p:nvSpPr>
          <p:cNvPr id="4" name="Title 3"/>
          <p:cNvSpPr>
            <a:spLocks noGrp="1"/>
          </p:cNvSpPr>
          <p:nvPr>
            <p:ph type="title"/>
            <p:custDataLst>
              <p:tags r:id="rId5"/>
            </p:custDataLst>
          </p:nvPr>
        </p:nvSpPr>
        <p:spPr/>
        <p:txBody>
          <a:bodyPr/>
          <a:lstStyle/>
          <a:p>
            <a:r>
              <a:rPr lang="en-US" dirty="0" smtClean="0"/>
              <a:t>How Does this Relate to SLA?</a:t>
            </a:r>
            <a:endParaRPr lang="en-US" dirty="0"/>
          </a:p>
        </p:txBody>
      </p:sp>
      <p:sp>
        <p:nvSpPr>
          <p:cNvPr id="28" name="Freeform 11"/>
          <p:cNvSpPr>
            <a:spLocks noEditPoints="1"/>
          </p:cNvSpPr>
          <p:nvPr/>
        </p:nvSpPr>
        <p:spPr bwMode="auto">
          <a:xfrm>
            <a:off x="3011193" y="-1152207"/>
            <a:ext cx="1183920" cy="989640"/>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1">
              <a:lumMod val="75000"/>
            </a:schemeClr>
          </a:solidFill>
          <a:ln w="19050">
            <a:noFill/>
          </a:ln>
        </p:spPr>
        <p:txBody>
          <a:bodyPr vert="horz" wrap="square" lIns="121899" tIns="60949" rIns="121899" bIns="60949" numCol="1" anchor="t" anchorCtr="0" compatLnSpc="1">
            <a:prstTxWarp prst="textNoShape">
              <a:avLst/>
            </a:prstTxWarp>
          </a:bodyPr>
          <a:lstStyle/>
          <a:p>
            <a:endParaRPr lang="en-US"/>
          </a:p>
        </p:txBody>
      </p:sp>
      <p:grpSp>
        <p:nvGrpSpPr>
          <p:cNvPr id="7" name="Group 6"/>
          <p:cNvGrpSpPr/>
          <p:nvPr/>
        </p:nvGrpSpPr>
        <p:grpSpPr>
          <a:xfrm>
            <a:off x="2444789" y="2841332"/>
            <a:ext cx="1736142" cy="1392529"/>
            <a:chOff x="1" y="2703286"/>
            <a:chExt cx="1520439" cy="1219200"/>
          </a:xfrm>
        </p:grpSpPr>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29"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900" dirty="0">
                  <a:solidFill>
                    <a:schemeClr val="tx1">
                      <a:alpha val="99000"/>
                    </a:schemeClr>
                  </a:solidFill>
                </a:rPr>
                <a:t>SQL Server </a:t>
              </a:r>
            </a:p>
          </p:txBody>
        </p:sp>
      </p:grpSp>
      <p:sp>
        <p:nvSpPr>
          <p:cNvPr id="35" name="Rectangle 34"/>
          <p:cNvSpPr/>
          <p:nvPr>
            <p:custDataLst>
              <p:tags r:id="rId6"/>
            </p:custDataLst>
          </p:nvPr>
        </p:nvSpPr>
        <p:spPr bwMode="auto">
          <a:xfrm>
            <a:off x="1858272" y="5177781"/>
            <a:ext cx="3047206" cy="6179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ctr" anchorCtr="0" compatLnSpc="1">
            <a:prstTxWarp prst="textNoShape">
              <a:avLst/>
            </a:prstTxWarp>
          </a:bodyPr>
          <a:lstStyle/>
          <a:p>
            <a:pPr algn="ctr" defTabSz="913635" fontAlgn="base">
              <a:spcBef>
                <a:spcPct val="0"/>
              </a:spcBef>
              <a:spcAft>
                <a:spcPct val="0"/>
              </a:spcAft>
            </a:pPr>
            <a:r>
              <a:rPr lang="en-US" sz="2300" dirty="0">
                <a:gradFill>
                  <a:gsLst>
                    <a:gs pos="0">
                      <a:srgbClr val="FFFFFF"/>
                    </a:gs>
                    <a:gs pos="100000">
                      <a:srgbClr val="FFFFFF"/>
                    </a:gs>
                  </a:gsLst>
                  <a:lin ang="5400000" scaled="0"/>
                </a:gradFill>
              </a:rPr>
              <a:t>SLA 99.9</a:t>
            </a:r>
          </a:p>
        </p:txBody>
      </p:sp>
      <p:sp>
        <p:nvSpPr>
          <p:cNvPr id="38" name="Rectangle 37"/>
          <p:cNvSpPr/>
          <p:nvPr>
            <p:custDataLst>
              <p:tags r:id="rId7"/>
            </p:custDataLst>
          </p:nvPr>
        </p:nvSpPr>
        <p:spPr bwMode="auto">
          <a:xfrm>
            <a:off x="5008197" y="5171486"/>
            <a:ext cx="5193876" cy="6179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ctr" anchorCtr="0" compatLnSpc="1">
            <a:prstTxWarp prst="textNoShape">
              <a:avLst/>
            </a:prstTxWarp>
          </a:bodyPr>
          <a:lstStyle/>
          <a:p>
            <a:pPr algn="ctr" defTabSz="913635" fontAlgn="base">
              <a:spcBef>
                <a:spcPct val="0"/>
              </a:spcBef>
              <a:spcAft>
                <a:spcPct val="0"/>
              </a:spcAft>
            </a:pPr>
            <a:r>
              <a:rPr lang="en-US" sz="2300" dirty="0">
                <a:gradFill>
                  <a:gsLst>
                    <a:gs pos="0">
                      <a:srgbClr val="FFFFFF"/>
                    </a:gs>
                    <a:gs pos="100000">
                      <a:srgbClr val="FFFFFF"/>
                    </a:gs>
                  </a:gsLst>
                  <a:lin ang="5400000" scaled="0"/>
                </a:gradFill>
              </a:rPr>
              <a:t>SLA 99.95</a:t>
            </a:r>
          </a:p>
        </p:txBody>
      </p:sp>
      <p:grpSp>
        <p:nvGrpSpPr>
          <p:cNvPr id="39" name="Group 38"/>
          <p:cNvGrpSpPr/>
          <p:nvPr/>
        </p:nvGrpSpPr>
        <p:grpSpPr>
          <a:xfrm>
            <a:off x="5462351" y="2896978"/>
            <a:ext cx="1736142" cy="1392529"/>
            <a:chOff x="1" y="2703286"/>
            <a:chExt cx="1520439" cy="1219200"/>
          </a:xfrm>
        </p:grpSpPr>
        <p:pic>
          <p:nvPicPr>
            <p:cNvPr id="40" name="Picture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900" dirty="0">
                  <a:solidFill>
                    <a:schemeClr val="tx1">
                      <a:alpha val="99000"/>
                    </a:schemeClr>
                  </a:solidFill>
                </a:rPr>
                <a:t>SQL Server</a:t>
              </a:r>
            </a:p>
            <a:p>
              <a:pPr algn="ctr">
                <a:lnSpc>
                  <a:spcPct val="90000"/>
                </a:lnSpc>
              </a:pPr>
              <a:r>
                <a:rPr lang="en-US" sz="1900" dirty="0">
                  <a:solidFill>
                    <a:schemeClr val="tx1">
                      <a:alpha val="99000"/>
                    </a:schemeClr>
                  </a:solidFill>
                </a:rPr>
                <a:t>Primary </a:t>
              </a:r>
            </a:p>
          </p:txBody>
        </p:sp>
      </p:grpSp>
      <p:grpSp>
        <p:nvGrpSpPr>
          <p:cNvPr id="42" name="Group 41"/>
          <p:cNvGrpSpPr/>
          <p:nvPr/>
        </p:nvGrpSpPr>
        <p:grpSpPr>
          <a:xfrm>
            <a:off x="7778887" y="2914240"/>
            <a:ext cx="1736142" cy="1392529"/>
            <a:chOff x="1" y="2703286"/>
            <a:chExt cx="1520439" cy="1219200"/>
          </a:xfrm>
        </p:grpSpPr>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4"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900" dirty="0">
                  <a:solidFill>
                    <a:schemeClr val="tx1">
                      <a:alpha val="99000"/>
                    </a:schemeClr>
                  </a:solidFill>
                </a:rPr>
                <a:t>SQL Server</a:t>
              </a:r>
            </a:p>
            <a:p>
              <a:pPr algn="ctr">
                <a:lnSpc>
                  <a:spcPct val="90000"/>
                </a:lnSpc>
              </a:pPr>
              <a:r>
                <a:rPr lang="en-US" sz="1900" dirty="0">
                  <a:solidFill>
                    <a:schemeClr val="tx1">
                      <a:alpha val="99000"/>
                    </a:schemeClr>
                  </a:solidFill>
                </a:rPr>
                <a:t>Secondary </a:t>
              </a:r>
            </a:p>
          </p:txBody>
        </p:sp>
      </p:grpSp>
      <p:sp>
        <p:nvSpPr>
          <p:cNvPr id="45" name="Rectangle 44"/>
          <p:cNvSpPr/>
          <p:nvPr>
            <p:custDataLst>
              <p:tags r:id="rId8"/>
            </p:custDataLst>
          </p:nvPr>
        </p:nvSpPr>
        <p:spPr bwMode="auto">
          <a:xfrm>
            <a:off x="5008198" y="1513721"/>
            <a:ext cx="5193876" cy="61795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ctr" anchorCtr="0" compatLnSpc="1">
            <a:prstTxWarp prst="textNoShape">
              <a:avLst/>
            </a:prstTxWarp>
          </a:bodyPr>
          <a:lstStyle/>
          <a:p>
            <a:pPr algn="ctr" defTabSz="913635" fontAlgn="base">
              <a:spcBef>
                <a:spcPct val="0"/>
              </a:spcBef>
              <a:spcAft>
                <a:spcPct val="0"/>
              </a:spcAft>
            </a:pPr>
            <a:r>
              <a:rPr lang="en-US" sz="2300" b="1" dirty="0">
                <a:gradFill>
                  <a:gsLst>
                    <a:gs pos="0">
                      <a:srgbClr val="FFFFFF"/>
                    </a:gs>
                    <a:gs pos="100000">
                      <a:srgbClr val="FFFFFF"/>
                    </a:gs>
                  </a:gsLst>
                  <a:lin ang="5400000" scaled="0"/>
                </a:gradFill>
              </a:rPr>
              <a:t>Availability set</a:t>
            </a:r>
          </a:p>
        </p:txBody>
      </p:sp>
    </p:spTree>
    <p:extLst>
      <p:ext uri="{BB962C8B-B14F-4D97-AF65-F5344CB8AC3E}">
        <p14:creationId xmlns:p14="http://schemas.microsoft.com/office/powerpoint/2010/main" val="128867247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467175" y="4885783"/>
            <a:ext cx="2347029" cy="1767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b" anchorCtr="0" compatLnSpc="1">
            <a:prstTxWarp prst="textNoShape">
              <a:avLst/>
            </a:prstTxWarp>
          </a:bodyPr>
          <a:lstStyle/>
          <a:p>
            <a:pPr defTabSz="1218987">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55" name="Rectangle 54"/>
          <p:cNvSpPr/>
          <p:nvPr/>
        </p:nvSpPr>
        <p:spPr bwMode="auto">
          <a:xfrm>
            <a:off x="7467175" y="1836183"/>
            <a:ext cx="2347029" cy="1767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b" anchorCtr="0" compatLnSpc="1">
            <a:prstTxWarp prst="textNoShape">
              <a:avLst/>
            </a:prstTxWarp>
          </a:bodyPr>
          <a:lstStyle/>
          <a:p>
            <a:pPr defTabSz="1218987">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8" name="Text Placeholder 7"/>
          <p:cNvSpPr>
            <a:spLocks noGrp="1"/>
          </p:cNvSpPr>
          <p:nvPr>
            <p:ph type="body" sz="quarter" idx="10"/>
          </p:nvPr>
        </p:nvSpPr>
        <p:spPr>
          <a:xfrm>
            <a:off x="519113" y="1447799"/>
            <a:ext cx="11149013" cy="553998"/>
          </a:xfrm>
        </p:spPr>
        <p:txBody>
          <a:bodyPr/>
          <a:lstStyle/>
          <a:p>
            <a:r>
              <a:rPr lang="en-US" dirty="0"/>
              <a:t>Redundancy at every </a:t>
            </a:r>
            <a:r>
              <a:rPr lang="en-US" dirty="0" smtClean="0"/>
              <a:t>level</a:t>
            </a:r>
            <a:endParaRPr lang="en-US" dirty="0"/>
          </a:p>
        </p:txBody>
      </p:sp>
      <p:sp>
        <p:nvSpPr>
          <p:cNvPr id="2" name="Title 1"/>
          <p:cNvSpPr>
            <a:spLocks noGrp="1"/>
          </p:cNvSpPr>
          <p:nvPr>
            <p:ph type="title"/>
          </p:nvPr>
        </p:nvSpPr>
        <p:spPr/>
        <p:txBody>
          <a:bodyPr/>
          <a:lstStyle/>
          <a:p>
            <a:r>
              <a:rPr lang="en-US" smtClean="0"/>
              <a:t>End to End Highly Available Solution</a:t>
            </a:r>
            <a:endParaRPr lang="en-US" dirty="0"/>
          </a:p>
        </p:txBody>
      </p:sp>
      <p:sp>
        <p:nvSpPr>
          <p:cNvPr id="27" name="Down Arrow 26"/>
          <p:cNvSpPr/>
          <p:nvPr/>
        </p:nvSpPr>
        <p:spPr bwMode="auto">
          <a:xfrm rot="18387314">
            <a:off x="2643585" y="3436194"/>
            <a:ext cx="333768" cy="897524"/>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1200" dirty="0">
              <a:ln>
                <a:solidFill>
                  <a:srgbClr val="FFFFFF">
                    <a:alpha val="0"/>
                  </a:srgbClr>
                </a:solidFill>
              </a:ln>
              <a:solidFill>
                <a:srgbClr val="FFFFFF"/>
              </a:solidFill>
            </a:endParaRPr>
          </a:p>
        </p:txBody>
      </p:sp>
      <p:sp>
        <p:nvSpPr>
          <p:cNvPr id="44" name="Rectangle 43"/>
          <p:cNvSpPr/>
          <p:nvPr/>
        </p:nvSpPr>
        <p:spPr bwMode="auto">
          <a:xfrm>
            <a:off x="3733564" y="4349693"/>
            <a:ext cx="2167627" cy="1767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91436" rIns="91400" bIns="45701" numCol="1" spcCol="0" rtlCol="0" anchor="t" anchorCtr="0" compatLnSpc="1">
            <a:prstTxWarp prst="textNoShape">
              <a:avLst/>
            </a:prstTxWarp>
          </a:bodyPr>
          <a:lstStyle/>
          <a:p>
            <a:pPr defTabSz="1218987">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3798653" y="5233456"/>
            <a:ext cx="1960092" cy="681771"/>
          </a:xfrm>
          <a:prstGeom prst="rect">
            <a:avLst/>
          </a:prstGeom>
          <a:solidFill>
            <a:schemeClr val="accent2"/>
          </a:solidFill>
          <a:ln w="9525" cap="flat" cmpd="sng" algn="ctr">
            <a:noFill/>
            <a:prstDash val="solid"/>
          </a:ln>
          <a:effectLst/>
        </p:spPr>
        <p:txBody>
          <a:bodyPr lIns="91436" tIns="45719" rIns="91436" bIns="91436" rtlCol="0" anchor="ctr" anchorCtr="0"/>
          <a:lstStyle/>
          <a:p>
            <a:pPr marL="0" lvl="1" algn="ctr" defTabSz="913985" fontAlgn="base">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3733564" y="2393975"/>
            <a:ext cx="2167627" cy="1767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91436" rIns="91400" bIns="45701" numCol="1" spcCol="0" rtlCol="0" anchor="t" anchorCtr="0" compatLnSpc="1">
            <a:prstTxWarp prst="textNoShape">
              <a:avLst/>
            </a:prstTxWarp>
          </a:bodyPr>
          <a:lstStyle/>
          <a:p>
            <a:pPr defTabSz="1218987">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3798653" y="3277737"/>
            <a:ext cx="1960092" cy="681771"/>
          </a:xfrm>
          <a:prstGeom prst="rect">
            <a:avLst/>
          </a:prstGeom>
          <a:solidFill>
            <a:schemeClr val="accent2"/>
          </a:solidFill>
          <a:ln w="9525" cap="flat" cmpd="sng" algn="ctr">
            <a:noFill/>
            <a:prstDash val="solid"/>
          </a:ln>
          <a:effectLst/>
        </p:spPr>
        <p:txBody>
          <a:bodyPr lIns="91436" tIns="45719" rIns="91436" bIns="91436" rtlCol="0" anchor="ctr" anchorCtr="0"/>
          <a:lstStyle/>
          <a:p>
            <a:pPr marL="0" lvl="1" algn="ctr" defTabSz="913985" fontAlgn="base">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3085184" y="4188294"/>
            <a:ext cx="370793" cy="332399"/>
          </a:xfrm>
          <a:prstGeom prst="rect">
            <a:avLst/>
          </a:prstGeom>
          <a:noFill/>
        </p:spPr>
        <p:txBody>
          <a:bodyPr wrap="square" lIns="0" tIns="0" rIns="0" bIns="0" rtlCol="0">
            <a:spAutoFit/>
          </a:bodyPr>
          <a:lstStyle/>
          <a:p>
            <a:pPr defTabSz="1218987">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3455977" y="3643034"/>
            <a:ext cx="342677" cy="711460"/>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3455977" y="4354493"/>
            <a:ext cx="342677" cy="1219848"/>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8432706" y="3587923"/>
            <a:ext cx="349528" cy="1315003"/>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1200" dirty="0">
              <a:ln>
                <a:solidFill>
                  <a:srgbClr val="FFFFFF">
                    <a:alpha val="0"/>
                  </a:srgbClr>
                </a:solidFill>
              </a:ln>
              <a:solidFill>
                <a:srgbClr val="FFFFFF"/>
              </a:solidFill>
            </a:endParaRPr>
          </a:p>
        </p:txBody>
      </p:sp>
      <p:sp>
        <p:nvSpPr>
          <p:cNvPr id="61" name="Rectangle 60"/>
          <p:cNvSpPr/>
          <p:nvPr/>
        </p:nvSpPr>
        <p:spPr bwMode="auto">
          <a:xfrm>
            <a:off x="9124712" y="3603708"/>
            <a:ext cx="541802" cy="128180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91432" tIns="45716" rIns="91432" bIns="45716" numCol="1" rtlCol="0" anchor="ctr" anchorCtr="0" compatLnSpc="1">
            <a:prstTxWarp prst="textNoShape">
              <a:avLst/>
            </a:prstTxWarp>
          </a:bodyPr>
          <a:lstStyle/>
          <a:p>
            <a:pPr marL="0" lvl="1" algn="ctr" defTabSz="913985" fontAlgn="base">
              <a:spcBef>
                <a:spcPct val="0"/>
              </a:spcBef>
              <a:spcAft>
                <a:spcPct val="0"/>
              </a:spcAft>
              <a:buClr>
                <a:srgbClr val="FFC000"/>
              </a:buClr>
              <a:defRPr/>
            </a:pPr>
            <a:r>
              <a:rPr lang="en-US" sz="1600" kern="0" spc="-51"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7445661" y="1836010"/>
            <a:ext cx="2368542" cy="4817297"/>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66" name="Rectangle 65"/>
          <p:cNvSpPr/>
          <p:nvPr/>
        </p:nvSpPr>
        <p:spPr bwMode="auto">
          <a:xfrm>
            <a:off x="3733564" y="2393977"/>
            <a:ext cx="2167627" cy="3723241"/>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0" name="Group 9"/>
          <p:cNvGrpSpPr/>
          <p:nvPr/>
        </p:nvGrpSpPr>
        <p:grpSpPr>
          <a:xfrm>
            <a:off x="508000" y="2393975"/>
            <a:ext cx="1799771" cy="1799771"/>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defTabSz="1218987"/>
                <a:endParaRPr lang="en-US">
                  <a:solidFill>
                    <a:srgbClr val="292929"/>
                  </a:solidFill>
                </a:endParaRPr>
              </a:p>
            </p:txBody>
          </p:sp>
        </p:grpSp>
      </p:grpSp>
      <p:cxnSp>
        <p:nvCxnSpPr>
          <p:cNvPr id="5" name="Straight Arrow Connector 4"/>
          <p:cNvCxnSpPr>
            <a:stCxn id="66" idx="3"/>
            <a:endCxn id="65" idx="1"/>
          </p:cNvCxnSpPr>
          <p:nvPr/>
        </p:nvCxnSpPr>
        <p:spPr>
          <a:xfrm flipV="1">
            <a:off x="5901191" y="4244659"/>
            <a:ext cx="1544470" cy="10939"/>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05948" y="1845246"/>
            <a:ext cx="1007364"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rgbClr val="FF0000">
                    <a:alpha val="99000"/>
                  </a:srgbClr>
                </a:solidFill>
              </a:rPr>
              <a:t>SQL-AVSET</a:t>
            </a:r>
          </a:p>
        </p:txBody>
      </p:sp>
      <p:sp>
        <p:nvSpPr>
          <p:cNvPr id="62" name="TextBox 61"/>
          <p:cNvSpPr txBox="1"/>
          <p:nvPr/>
        </p:nvSpPr>
        <p:spPr>
          <a:xfrm>
            <a:off x="6050639" y="2388146"/>
            <a:ext cx="868474"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rgbClr val="FF0000">
                    <a:alpha val="99000"/>
                  </a:srgbClr>
                </a:solidFill>
              </a:rPr>
              <a:t>IIS-AVSET</a:t>
            </a:r>
          </a:p>
        </p:txBody>
      </p:sp>
      <p:sp>
        <p:nvSpPr>
          <p:cNvPr id="38" name="Freeform 37"/>
          <p:cNvSpPr>
            <a:spLocks noEditPoints="1"/>
          </p:cNvSpPr>
          <p:nvPr/>
        </p:nvSpPr>
        <p:spPr bwMode="auto">
          <a:xfrm flipH="1">
            <a:off x="8152556" y="5160775"/>
            <a:ext cx="857595" cy="100283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9" tIns="182880" rIns="68589" bIns="34295" rtlCol="0" anchor="ctr"/>
          <a:lstStyle/>
          <a:p>
            <a:pPr fontAlgn="base">
              <a:lnSpc>
                <a:spcPct val="90000"/>
              </a:lnSpc>
              <a:spcBef>
                <a:spcPct val="0"/>
              </a:spcBef>
              <a:spcAft>
                <a:spcPct val="0"/>
              </a:spcAft>
              <a:buSzPct val="90000"/>
            </a:pPr>
            <a:r>
              <a:rPr lang="en-US" sz="1800" kern="0" dirty="0" smtClean="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800" kern="0" dirty="0" smtClean="0">
                <a:gradFill>
                  <a:gsLst>
                    <a:gs pos="85000">
                      <a:srgbClr val="FFFFFF"/>
                    </a:gs>
                    <a:gs pos="0">
                      <a:srgbClr val="FFFFFF"/>
                    </a:gs>
                  </a:gsLst>
                  <a:lin ang="5400000" scaled="0"/>
                </a:gradFill>
                <a:ea typeface="Segoe UI" pitchFamily="34" charset="0"/>
                <a:cs typeface="Segoe UI" pitchFamily="34" charset="0"/>
              </a:rPr>
              <a:t>Server</a:t>
            </a:r>
            <a:endParaRPr lang="en-US" sz="1800" kern="0" dirty="0">
              <a:gradFill>
                <a:gsLst>
                  <a:gs pos="85000">
                    <a:srgbClr val="FFFFFF"/>
                  </a:gs>
                  <a:gs pos="0">
                    <a:srgbClr val="FFFFFF"/>
                  </a:gs>
                </a:gsLst>
                <a:lin ang="5400000" scaled="0"/>
              </a:gradFill>
              <a:ea typeface="Segoe UI" pitchFamily="34" charset="0"/>
              <a:cs typeface="Segoe UI" pitchFamily="34" charset="0"/>
            </a:endParaRPr>
          </a:p>
        </p:txBody>
      </p:sp>
      <p:sp>
        <p:nvSpPr>
          <p:cNvPr id="39" name="Freeform 38"/>
          <p:cNvSpPr>
            <a:spLocks noEditPoints="1"/>
          </p:cNvSpPr>
          <p:nvPr/>
        </p:nvSpPr>
        <p:spPr bwMode="auto">
          <a:xfrm flipH="1">
            <a:off x="8152556" y="2137962"/>
            <a:ext cx="857595" cy="100283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9" tIns="182880" rIns="68589" bIns="34295" rtlCol="0" anchor="ctr"/>
          <a:lstStyle/>
          <a:p>
            <a:pPr fontAlgn="base">
              <a:lnSpc>
                <a:spcPct val="90000"/>
              </a:lnSpc>
              <a:spcBef>
                <a:spcPct val="0"/>
              </a:spcBef>
              <a:spcAft>
                <a:spcPct val="0"/>
              </a:spcAft>
              <a:buSzPct val="90000"/>
            </a:pPr>
            <a:r>
              <a:rPr lang="en-US" sz="1800" kern="0" dirty="0" smtClean="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800" kern="0" dirty="0" smtClean="0">
                <a:gradFill>
                  <a:gsLst>
                    <a:gs pos="85000">
                      <a:srgbClr val="FFFFFF"/>
                    </a:gs>
                    <a:gs pos="0">
                      <a:srgbClr val="FFFFFF"/>
                    </a:gs>
                  </a:gsLst>
                  <a:lin ang="5400000" scaled="0"/>
                </a:gradFill>
                <a:ea typeface="Segoe UI" pitchFamily="34" charset="0"/>
                <a:cs typeface="Segoe UI" pitchFamily="34" charset="0"/>
              </a:rPr>
              <a:t>Server</a:t>
            </a:r>
            <a:endParaRPr lang="en-US" sz="1800" kern="0" dirty="0">
              <a:gradFill>
                <a:gsLst>
                  <a:gs pos="85000">
                    <a:srgbClr val="FFFFFF"/>
                  </a:gs>
                  <a:gs pos="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604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26205"/>
            <a:ext cx="10237787" cy="1994392"/>
          </a:xfrm>
        </p:spPr>
        <p:txBody>
          <a:bodyPr/>
          <a:lstStyle/>
          <a:p>
            <a:r>
              <a:rPr lang="en-US" dirty="0" smtClean="0">
                <a:gradFill>
                  <a:gsLst>
                    <a:gs pos="1250">
                      <a:srgbClr val="FFFFFF"/>
                    </a:gs>
                    <a:gs pos="100000">
                      <a:srgbClr val="FFFFFF"/>
                    </a:gs>
                  </a:gsLst>
                  <a:lin ang="5400000" scaled="0"/>
                </a:gradFill>
              </a:rPr>
              <a:t>Load </a:t>
            </a:r>
            <a:r>
              <a:rPr lang="en-US" dirty="0">
                <a:gradFill>
                  <a:gsLst>
                    <a:gs pos="1250">
                      <a:srgbClr val="FFFFFF"/>
                    </a:gs>
                    <a:gs pos="100000">
                      <a:srgbClr val="FFFFFF"/>
                    </a:gs>
                  </a:gsLst>
                  <a:lin ang="5400000" scaled="0"/>
                </a:gradFill>
              </a:rPr>
              <a:t>Balancing </a:t>
            </a:r>
            <a:br>
              <a:rPr lang="en-US" dirty="0">
                <a:gradFill>
                  <a:gsLst>
                    <a:gs pos="1250">
                      <a:srgbClr val="FFFFFF"/>
                    </a:gs>
                    <a:gs pos="100000">
                      <a:srgbClr val="FFFFFF"/>
                    </a:gs>
                  </a:gsLst>
                  <a:lin ang="5400000" scaled="0"/>
                </a:gradFill>
              </a:rPr>
            </a:br>
            <a:r>
              <a:rPr lang="en-US" dirty="0">
                <a:gradFill>
                  <a:gsLst>
                    <a:gs pos="1250">
                      <a:srgbClr val="FFFFFF"/>
                    </a:gs>
                    <a:gs pos="100000">
                      <a:srgbClr val="FFFFFF"/>
                    </a:gs>
                  </a:gsLst>
                  <a:lin ang="5400000" scaled="0"/>
                </a:gradFill>
              </a:rPr>
              <a:t>and Availability Sets</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10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1874253"/>
            <a:ext cx="6858000" cy="1855893"/>
          </a:xfrm>
        </p:spPr>
        <p:txBody>
          <a:bodyPr/>
          <a:lstStyle/>
          <a:p>
            <a:r>
              <a:rPr lang="en-US" dirty="0"/>
              <a:t>Windows Azure Virtual </a:t>
            </a:r>
            <a:r>
              <a:rPr lang="en-US" dirty="0" smtClean="0"/>
              <a:t>Networks</a:t>
            </a:r>
            <a:endParaRPr lang="en-US" dirty="0"/>
          </a:p>
        </p:txBody>
      </p:sp>
    </p:spTree>
    <p:extLst>
      <p:ext uri="{BB962C8B-B14F-4D97-AF65-F5344CB8AC3E}">
        <p14:creationId xmlns:p14="http://schemas.microsoft.com/office/powerpoint/2010/main" val="275634894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Freeform 148"/>
          <p:cNvSpPr/>
          <p:nvPr/>
        </p:nvSpPr>
        <p:spPr>
          <a:xfrm>
            <a:off x="1699678" y="3701531"/>
            <a:ext cx="2379390"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0" name="Rectangle 129"/>
          <p:cNvSpPr/>
          <p:nvPr/>
        </p:nvSpPr>
        <p:spPr>
          <a:xfrm>
            <a:off x="4408799" y="3801715"/>
            <a:ext cx="3372363" cy="714033"/>
          </a:xfrm>
          <a:prstGeom prst="rect">
            <a:avLst/>
          </a:prstGeom>
        </p:spPr>
        <p:txBody>
          <a:bodyPr wrap="square" lIns="121888" tIns="60945" rIns="121888" bIns="60945">
            <a:spAutoFit/>
          </a:bodyPr>
          <a:lstStyle/>
          <a:p>
            <a:pPr algn="ctr" defTabSz="761724" fontAlgn="base">
              <a:lnSpc>
                <a:spcPct val="80000"/>
              </a:lnSpc>
            </a:pPr>
            <a:r>
              <a:rPr lang="en-US" sz="1900" dirty="0">
                <a:solidFill>
                  <a:schemeClr val="tx1">
                    <a:alpha val="99000"/>
                  </a:schemeClr>
                </a:solidFill>
              </a:rPr>
              <a:t>Secure Machine-to-Machine Network Connectivity</a:t>
            </a:r>
            <a:r>
              <a:rPr lang="en-US" sz="900" dirty="0">
                <a:solidFill>
                  <a:schemeClr val="tx1">
                    <a:alpha val="99000"/>
                  </a:schemeClr>
                </a:solidFill>
              </a:rPr>
              <a:t/>
            </a:r>
            <a:br>
              <a:rPr lang="en-US" sz="900" dirty="0">
                <a:solidFill>
                  <a:schemeClr val="tx1">
                    <a:alpha val="99000"/>
                  </a:schemeClr>
                </a:solidFill>
              </a:rPr>
            </a:br>
            <a:r>
              <a:rPr lang="en-US" sz="900" dirty="0">
                <a:solidFill>
                  <a:schemeClr val="tx1">
                    <a:alpha val="99000"/>
                  </a:schemeClr>
                </a:solidFill>
              </a:rPr>
              <a:t>Windows Azure Connect</a:t>
            </a:r>
            <a:endParaRPr lang="en-US" sz="1900" dirty="0">
              <a:solidFill>
                <a:schemeClr val="tx1">
                  <a:alpha val="99000"/>
                </a:schemeClr>
              </a:solidFill>
            </a:endParaRPr>
          </a:p>
        </p:txBody>
      </p:sp>
      <p:sp>
        <p:nvSpPr>
          <p:cNvPr id="132" name="Freeform 131"/>
          <p:cNvSpPr/>
          <p:nvPr/>
        </p:nvSpPr>
        <p:spPr>
          <a:xfrm>
            <a:off x="8111868" y="3701129"/>
            <a:ext cx="2377439"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3" name="Freeform 6"/>
          <p:cNvSpPr>
            <a:spLocks noEditPoints="1"/>
          </p:cNvSpPr>
          <p:nvPr/>
        </p:nvSpPr>
        <p:spPr bwMode="auto">
          <a:xfrm>
            <a:off x="9079547" y="3856038"/>
            <a:ext cx="442080" cy="580992"/>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50" name="Group 149"/>
          <p:cNvGrpSpPr/>
          <p:nvPr/>
        </p:nvGrpSpPr>
        <p:grpSpPr>
          <a:xfrm>
            <a:off x="2528015" y="3783723"/>
            <a:ext cx="722717" cy="770564"/>
            <a:chOff x="2423489" y="3986487"/>
            <a:chExt cx="722717" cy="770564"/>
          </a:xfrm>
          <a:solidFill>
            <a:schemeClr val="bg1"/>
          </a:solidFill>
        </p:grpSpPr>
        <p:sp>
          <p:nvSpPr>
            <p:cNvPr id="151" name="Freeform 37"/>
            <p:cNvSpPr>
              <a:spLocks noEditPoints="1"/>
            </p:cNvSpPr>
            <p:nvPr/>
          </p:nvSpPr>
          <p:spPr bwMode="auto">
            <a:xfrm>
              <a:off x="2649541" y="4389702"/>
              <a:ext cx="496665" cy="367349"/>
            </a:xfrm>
            <a:custGeom>
              <a:avLst/>
              <a:gdLst>
                <a:gd name="T0" fmla="*/ 151 w 184"/>
                <a:gd name="T1" fmla="*/ 69 h 136"/>
                <a:gd name="T2" fmla="*/ 134 w 184"/>
                <a:gd name="T3" fmla="*/ 74 h 136"/>
                <a:gd name="T4" fmla="*/ 87 w 184"/>
                <a:gd name="T5" fmla="*/ 44 h 136"/>
                <a:gd name="T6" fmla="*/ 37 w 184"/>
                <a:gd name="T7" fmla="*/ 85 h 136"/>
                <a:gd name="T8" fmla="*/ 26 w 184"/>
                <a:gd name="T9" fmla="*/ 83 h 136"/>
                <a:gd name="T10" fmla="*/ 0 w 184"/>
                <a:gd name="T11" fmla="*/ 109 h 136"/>
                <a:gd name="T12" fmla="*/ 26 w 184"/>
                <a:gd name="T13" fmla="*/ 136 h 136"/>
                <a:gd name="T14" fmla="*/ 151 w 184"/>
                <a:gd name="T15" fmla="*/ 136 h 136"/>
                <a:gd name="T16" fmla="*/ 184 w 184"/>
                <a:gd name="T17" fmla="*/ 102 h 136"/>
                <a:gd name="T18" fmla="*/ 151 w 184"/>
                <a:gd name="T19" fmla="*/ 69 h 136"/>
                <a:gd name="T20" fmla="*/ 31 w 184"/>
                <a:gd name="T21" fmla="*/ 63 h 136"/>
                <a:gd name="T22" fmla="*/ 39 w 184"/>
                <a:gd name="T23" fmla="*/ 58 h 136"/>
                <a:gd name="T24" fmla="*/ 22 w 184"/>
                <a:gd name="T25" fmla="*/ 32 h 136"/>
                <a:gd name="T26" fmla="*/ 30 w 184"/>
                <a:gd name="T27" fmla="*/ 10 h 136"/>
                <a:gd name="T28" fmla="*/ 53 w 184"/>
                <a:gd name="T29" fmla="*/ 12 h 136"/>
                <a:gd name="T30" fmla="*/ 70 w 184"/>
                <a:gd name="T31" fmla="*/ 38 h 136"/>
                <a:gd name="T32" fmla="*/ 78 w 184"/>
                <a:gd name="T33" fmla="*/ 33 h 136"/>
                <a:gd name="T34" fmla="*/ 64 w 184"/>
                <a:gd name="T35" fmla="*/ 12 h 136"/>
                <a:gd name="T36" fmla="*/ 76 w 184"/>
                <a:gd name="T37" fmla="*/ 4 h 136"/>
                <a:gd name="T38" fmla="*/ 23 w 184"/>
                <a:gd name="T39" fmla="*/ 0 h 136"/>
                <a:gd name="T40" fmla="*/ 6 w 184"/>
                <a:gd name="T41" fmla="*/ 50 h 136"/>
                <a:gd name="T42" fmla="*/ 18 w 184"/>
                <a:gd name="T43" fmla="*/ 42 h 136"/>
                <a:gd name="T44" fmla="*/ 31 w 184"/>
                <a:gd name="T45"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36">
                  <a:moveTo>
                    <a:pt x="151" y="69"/>
                  </a:moveTo>
                  <a:cubicBezTo>
                    <a:pt x="145" y="69"/>
                    <a:pt x="139" y="71"/>
                    <a:pt x="134" y="74"/>
                  </a:cubicBezTo>
                  <a:cubicBezTo>
                    <a:pt x="125" y="56"/>
                    <a:pt x="108" y="44"/>
                    <a:pt x="87" y="44"/>
                  </a:cubicBezTo>
                  <a:cubicBezTo>
                    <a:pt x="62" y="44"/>
                    <a:pt x="42" y="62"/>
                    <a:pt x="37" y="85"/>
                  </a:cubicBezTo>
                  <a:cubicBezTo>
                    <a:pt x="33" y="83"/>
                    <a:pt x="30" y="83"/>
                    <a:pt x="26" y="83"/>
                  </a:cubicBezTo>
                  <a:cubicBezTo>
                    <a:pt x="11" y="83"/>
                    <a:pt x="0" y="94"/>
                    <a:pt x="0" y="109"/>
                  </a:cubicBezTo>
                  <a:cubicBezTo>
                    <a:pt x="0" y="124"/>
                    <a:pt x="11" y="136"/>
                    <a:pt x="26" y="136"/>
                  </a:cubicBezTo>
                  <a:cubicBezTo>
                    <a:pt x="151" y="136"/>
                    <a:pt x="151" y="136"/>
                    <a:pt x="151" y="136"/>
                  </a:cubicBezTo>
                  <a:cubicBezTo>
                    <a:pt x="169" y="136"/>
                    <a:pt x="184" y="121"/>
                    <a:pt x="184" y="102"/>
                  </a:cubicBezTo>
                  <a:cubicBezTo>
                    <a:pt x="184" y="84"/>
                    <a:pt x="169" y="69"/>
                    <a:pt x="151" y="69"/>
                  </a:cubicBezTo>
                  <a:close/>
                  <a:moveTo>
                    <a:pt x="31" y="63"/>
                  </a:moveTo>
                  <a:cubicBezTo>
                    <a:pt x="39" y="58"/>
                    <a:pt x="39" y="58"/>
                    <a:pt x="39" y="58"/>
                  </a:cubicBezTo>
                  <a:cubicBezTo>
                    <a:pt x="22" y="32"/>
                    <a:pt x="22" y="32"/>
                    <a:pt x="22" y="32"/>
                  </a:cubicBezTo>
                  <a:cubicBezTo>
                    <a:pt x="30" y="10"/>
                    <a:pt x="30" y="10"/>
                    <a:pt x="30" y="10"/>
                  </a:cubicBezTo>
                  <a:cubicBezTo>
                    <a:pt x="53" y="12"/>
                    <a:pt x="53" y="12"/>
                    <a:pt x="53" y="12"/>
                  </a:cubicBezTo>
                  <a:cubicBezTo>
                    <a:pt x="70" y="38"/>
                    <a:pt x="70" y="38"/>
                    <a:pt x="70" y="38"/>
                  </a:cubicBezTo>
                  <a:cubicBezTo>
                    <a:pt x="78" y="33"/>
                    <a:pt x="78" y="33"/>
                    <a:pt x="78" y="33"/>
                  </a:cubicBezTo>
                  <a:cubicBezTo>
                    <a:pt x="64" y="12"/>
                    <a:pt x="64" y="12"/>
                    <a:pt x="64" y="12"/>
                  </a:cubicBezTo>
                  <a:cubicBezTo>
                    <a:pt x="76" y="4"/>
                    <a:pt x="76" y="4"/>
                    <a:pt x="76" y="4"/>
                  </a:cubicBezTo>
                  <a:cubicBezTo>
                    <a:pt x="23" y="0"/>
                    <a:pt x="23" y="0"/>
                    <a:pt x="23" y="0"/>
                  </a:cubicBezTo>
                  <a:cubicBezTo>
                    <a:pt x="6" y="50"/>
                    <a:pt x="6" y="50"/>
                    <a:pt x="6" y="50"/>
                  </a:cubicBezTo>
                  <a:cubicBezTo>
                    <a:pt x="18" y="42"/>
                    <a:pt x="18" y="42"/>
                    <a:pt x="18" y="42"/>
                  </a:cubicBezTo>
                  <a:lnTo>
                    <a:pt x="31" y="63"/>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52" name="Freeform 6"/>
            <p:cNvSpPr>
              <a:spLocks noChangeAspect="1" noEditPoints="1"/>
            </p:cNvSpPr>
            <p:nvPr/>
          </p:nvSpPr>
          <p:spPr bwMode="auto">
            <a:xfrm>
              <a:off x="2423489" y="3986487"/>
              <a:ext cx="291851" cy="38356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2" name="Title 1"/>
          <p:cNvSpPr>
            <a:spLocks noGrp="1"/>
          </p:cNvSpPr>
          <p:nvPr>
            <p:ph type="title"/>
          </p:nvPr>
        </p:nvSpPr>
        <p:spPr/>
        <p:txBody>
          <a:bodyPr/>
          <a:lstStyle/>
          <a:p>
            <a:r>
              <a:rPr lang="en-US" smtClean="0"/>
              <a:t>Cross-premise Connectivity</a:t>
            </a:r>
            <a:endParaRPr lang="en-US" dirty="0"/>
          </a:p>
        </p:txBody>
      </p:sp>
      <p:sp>
        <p:nvSpPr>
          <p:cNvPr id="64" name="Rectangle 63"/>
          <p:cNvSpPr/>
          <p:nvPr/>
        </p:nvSpPr>
        <p:spPr>
          <a:xfrm>
            <a:off x="4408799" y="4769333"/>
            <a:ext cx="3372363" cy="714033"/>
          </a:xfrm>
          <a:prstGeom prst="rect">
            <a:avLst/>
          </a:prstGeom>
        </p:spPr>
        <p:txBody>
          <a:bodyPr wrap="square" lIns="121888" tIns="60945" rIns="121888" bIns="60945">
            <a:spAutoFit/>
          </a:bodyPr>
          <a:lstStyle/>
          <a:p>
            <a:pPr algn="ctr" defTabSz="761724" fontAlgn="base">
              <a:lnSpc>
                <a:spcPct val="80000"/>
              </a:lnSpc>
            </a:pPr>
            <a:r>
              <a:rPr lang="en-US" sz="1900" dirty="0">
                <a:solidFill>
                  <a:schemeClr val="tx1">
                    <a:alpha val="99000"/>
                  </a:schemeClr>
                </a:solidFill>
              </a:rPr>
              <a:t>Secure Site-to-Site </a:t>
            </a:r>
          </a:p>
          <a:p>
            <a:pPr algn="ctr" defTabSz="761724" fontAlgn="base">
              <a:lnSpc>
                <a:spcPct val="80000"/>
              </a:lnSpc>
            </a:pPr>
            <a:r>
              <a:rPr lang="en-US" sz="1900" dirty="0">
                <a:solidFill>
                  <a:schemeClr val="tx1">
                    <a:alpha val="99000"/>
                  </a:schemeClr>
                </a:solidFill>
              </a:rPr>
              <a:t>Network Connectivity</a:t>
            </a:r>
          </a:p>
          <a:p>
            <a:pPr algn="ctr" defTabSz="761724" fontAlgn="base">
              <a:lnSpc>
                <a:spcPct val="80000"/>
              </a:lnSpc>
            </a:pPr>
            <a:r>
              <a:rPr lang="en-US" sz="900" dirty="0">
                <a:solidFill>
                  <a:schemeClr val="tx1">
                    <a:alpha val="99000"/>
                  </a:schemeClr>
                </a:solidFill>
              </a:rPr>
              <a:t>Windows Azure Virtual Network</a:t>
            </a:r>
          </a:p>
        </p:txBody>
      </p:sp>
      <p:sp>
        <p:nvSpPr>
          <p:cNvPr id="67" name="Freeform 66"/>
          <p:cNvSpPr/>
          <p:nvPr/>
        </p:nvSpPr>
        <p:spPr>
          <a:xfrm>
            <a:off x="8111868" y="4669149"/>
            <a:ext cx="2377439"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3" name="Freeform 17"/>
          <p:cNvSpPr>
            <a:spLocks noEditPoints="1"/>
          </p:cNvSpPr>
          <p:nvPr/>
        </p:nvSpPr>
        <p:spPr bwMode="auto">
          <a:xfrm>
            <a:off x="8975363" y="4798309"/>
            <a:ext cx="650449" cy="656080"/>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5"/>
          <p:cNvSpPr/>
          <p:nvPr/>
        </p:nvSpPr>
        <p:spPr>
          <a:xfrm>
            <a:off x="1699678" y="4669149"/>
            <a:ext cx="2379390"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77" name="Group 76"/>
          <p:cNvGrpSpPr/>
          <p:nvPr/>
        </p:nvGrpSpPr>
        <p:grpSpPr>
          <a:xfrm>
            <a:off x="2496910" y="4730798"/>
            <a:ext cx="784927" cy="791107"/>
            <a:chOff x="2361279" y="4922508"/>
            <a:chExt cx="784927" cy="791107"/>
          </a:xfrm>
          <a:solidFill>
            <a:schemeClr val="bg1"/>
          </a:solidFill>
        </p:grpSpPr>
        <p:sp>
          <p:nvSpPr>
            <p:cNvPr id="78" name="Freeform 17"/>
            <p:cNvSpPr>
              <a:spLocks noChangeAspect="1" noEditPoints="1"/>
            </p:cNvSpPr>
            <p:nvPr/>
          </p:nvSpPr>
          <p:spPr bwMode="auto">
            <a:xfrm>
              <a:off x="2361279" y="4922508"/>
              <a:ext cx="386858" cy="390210"/>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37"/>
            <p:cNvSpPr>
              <a:spLocks noEditPoints="1"/>
            </p:cNvSpPr>
            <p:nvPr/>
          </p:nvSpPr>
          <p:spPr bwMode="auto">
            <a:xfrm>
              <a:off x="2649541" y="5346266"/>
              <a:ext cx="496665" cy="367349"/>
            </a:xfrm>
            <a:custGeom>
              <a:avLst/>
              <a:gdLst>
                <a:gd name="T0" fmla="*/ 151 w 184"/>
                <a:gd name="T1" fmla="*/ 69 h 136"/>
                <a:gd name="T2" fmla="*/ 134 w 184"/>
                <a:gd name="T3" fmla="*/ 74 h 136"/>
                <a:gd name="T4" fmla="*/ 87 w 184"/>
                <a:gd name="T5" fmla="*/ 44 h 136"/>
                <a:gd name="T6" fmla="*/ 37 w 184"/>
                <a:gd name="T7" fmla="*/ 85 h 136"/>
                <a:gd name="T8" fmla="*/ 26 w 184"/>
                <a:gd name="T9" fmla="*/ 83 h 136"/>
                <a:gd name="T10" fmla="*/ 0 w 184"/>
                <a:gd name="T11" fmla="*/ 109 h 136"/>
                <a:gd name="T12" fmla="*/ 26 w 184"/>
                <a:gd name="T13" fmla="*/ 136 h 136"/>
                <a:gd name="T14" fmla="*/ 151 w 184"/>
                <a:gd name="T15" fmla="*/ 136 h 136"/>
                <a:gd name="T16" fmla="*/ 184 w 184"/>
                <a:gd name="T17" fmla="*/ 102 h 136"/>
                <a:gd name="T18" fmla="*/ 151 w 184"/>
                <a:gd name="T19" fmla="*/ 69 h 136"/>
                <a:gd name="T20" fmla="*/ 31 w 184"/>
                <a:gd name="T21" fmla="*/ 63 h 136"/>
                <a:gd name="T22" fmla="*/ 39 w 184"/>
                <a:gd name="T23" fmla="*/ 58 h 136"/>
                <a:gd name="T24" fmla="*/ 22 w 184"/>
                <a:gd name="T25" fmla="*/ 32 h 136"/>
                <a:gd name="T26" fmla="*/ 30 w 184"/>
                <a:gd name="T27" fmla="*/ 10 h 136"/>
                <a:gd name="T28" fmla="*/ 53 w 184"/>
                <a:gd name="T29" fmla="*/ 12 h 136"/>
                <a:gd name="T30" fmla="*/ 70 w 184"/>
                <a:gd name="T31" fmla="*/ 38 h 136"/>
                <a:gd name="T32" fmla="*/ 78 w 184"/>
                <a:gd name="T33" fmla="*/ 33 h 136"/>
                <a:gd name="T34" fmla="*/ 64 w 184"/>
                <a:gd name="T35" fmla="*/ 12 h 136"/>
                <a:gd name="T36" fmla="*/ 76 w 184"/>
                <a:gd name="T37" fmla="*/ 4 h 136"/>
                <a:gd name="T38" fmla="*/ 23 w 184"/>
                <a:gd name="T39" fmla="*/ 0 h 136"/>
                <a:gd name="T40" fmla="*/ 6 w 184"/>
                <a:gd name="T41" fmla="*/ 50 h 136"/>
                <a:gd name="T42" fmla="*/ 18 w 184"/>
                <a:gd name="T43" fmla="*/ 42 h 136"/>
                <a:gd name="T44" fmla="*/ 31 w 184"/>
                <a:gd name="T45"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36">
                  <a:moveTo>
                    <a:pt x="151" y="69"/>
                  </a:moveTo>
                  <a:cubicBezTo>
                    <a:pt x="145" y="69"/>
                    <a:pt x="139" y="71"/>
                    <a:pt x="134" y="74"/>
                  </a:cubicBezTo>
                  <a:cubicBezTo>
                    <a:pt x="125" y="56"/>
                    <a:pt x="108" y="44"/>
                    <a:pt x="87" y="44"/>
                  </a:cubicBezTo>
                  <a:cubicBezTo>
                    <a:pt x="62" y="44"/>
                    <a:pt x="42" y="62"/>
                    <a:pt x="37" y="85"/>
                  </a:cubicBezTo>
                  <a:cubicBezTo>
                    <a:pt x="33" y="83"/>
                    <a:pt x="30" y="83"/>
                    <a:pt x="26" y="83"/>
                  </a:cubicBezTo>
                  <a:cubicBezTo>
                    <a:pt x="11" y="83"/>
                    <a:pt x="0" y="94"/>
                    <a:pt x="0" y="109"/>
                  </a:cubicBezTo>
                  <a:cubicBezTo>
                    <a:pt x="0" y="124"/>
                    <a:pt x="11" y="136"/>
                    <a:pt x="26" y="136"/>
                  </a:cubicBezTo>
                  <a:cubicBezTo>
                    <a:pt x="151" y="136"/>
                    <a:pt x="151" y="136"/>
                    <a:pt x="151" y="136"/>
                  </a:cubicBezTo>
                  <a:cubicBezTo>
                    <a:pt x="169" y="136"/>
                    <a:pt x="184" y="121"/>
                    <a:pt x="184" y="102"/>
                  </a:cubicBezTo>
                  <a:cubicBezTo>
                    <a:pt x="184" y="84"/>
                    <a:pt x="169" y="69"/>
                    <a:pt x="151" y="69"/>
                  </a:cubicBezTo>
                  <a:close/>
                  <a:moveTo>
                    <a:pt x="31" y="63"/>
                  </a:moveTo>
                  <a:cubicBezTo>
                    <a:pt x="39" y="58"/>
                    <a:pt x="39" y="58"/>
                    <a:pt x="39" y="58"/>
                  </a:cubicBezTo>
                  <a:cubicBezTo>
                    <a:pt x="22" y="32"/>
                    <a:pt x="22" y="32"/>
                    <a:pt x="22" y="32"/>
                  </a:cubicBezTo>
                  <a:cubicBezTo>
                    <a:pt x="30" y="10"/>
                    <a:pt x="30" y="10"/>
                    <a:pt x="30" y="10"/>
                  </a:cubicBezTo>
                  <a:cubicBezTo>
                    <a:pt x="53" y="12"/>
                    <a:pt x="53" y="12"/>
                    <a:pt x="53" y="12"/>
                  </a:cubicBezTo>
                  <a:cubicBezTo>
                    <a:pt x="70" y="38"/>
                    <a:pt x="70" y="38"/>
                    <a:pt x="70" y="38"/>
                  </a:cubicBezTo>
                  <a:cubicBezTo>
                    <a:pt x="78" y="33"/>
                    <a:pt x="78" y="33"/>
                    <a:pt x="78" y="33"/>
                  </a:cubicBezTo>
                  <a:cubicBezTo>
                    <a:pt x="64" y="12"/>
                    <a:pt x="64" y="12"/>
                    <a:pt x="64" y="12"/>
                  </a:cubicBezTo>
                  <a:cubicBezTo>
                    <a:pt x="76" y="4"/>
                    <a:pt x="76" y="4"/>
                    <a:pt x="76" y="4"/>
                  </a:cubicBezTo>
                  <a:cubicBezTo>
                    <a:pt x="23" y="0"/>
                    <a:pt x="23" y="0"/>
                    <a:pt x="23" y="0"/>
                  </a:cubicBezTo>
                  <a:cubicBezTo>
                    <a:pt x="6" y="50"/>
                    <a:pt x="6" y="50"/>
                    <a:pt x="6" y="50"/>
                  </a:cubicBezTo>
                  <a:cubicBezTo>
                    <a:pt x="18" y="42"/>
                    <a:pt x="18" y="42"/>
                    <a:pt x="18" y="42"/>
                  </a:cubicBezTo>
                  <a:lnTo>
                    <a:pt x="31"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14" name="Rectangle 113"/>
          <p:cNvSpPr/>
          <p:nvPr/>
        </p:nvSpPr>
        <p:spPr bwMode="auto">
          <a:xfrm>
            <a:off x="1699678" y="1100435"/>
            <a:ext cx="2379390" cy="61264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a:gradFill>
                  <a:gsLst>
                    <a:gs pos="0">
                      <a:srgbClr val="FFFFFF"/>
                    </a:gs>
                    <a:gs pos="100000">
                      <a:srgbClr val="FFFFFF"/>
                    </a:gs>
                  </a:gsLst>
                  <a:lin ang="5400000" scaled="0"/>
                </a:gradFill>
              </a:rPr>
              <a:t>CLOUD</a:t>
            </a:r>
          </a:p>
        </p:txBody>
      </p:sp>
      <p:sp>
        <p:nvSpPr>
          <p:cNvPr id="115" name="Rectangle 114"/>
          <p:cNvSpPr/>
          <p:nvPr/>
        </p:nvSpPr>
        <p:spPr bwMode="auto">
          <a:xfrm>
            <a:off x="8111868" y="1098827"/>
            <a:ext cx="2377439" cy="61264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a:gradFill>
                  <a:gsLst>
                    <a:gs pos="0">
                      <a:srgbClr val="FFFFFF"/>
                    </a:gs>
                    <a:gs pos="100000">
                      <a:srgbClr val="FFFFFF"/>
                    </a:gs>
                  </a:gsLst>
                  <a:lin ang="5400000" scaled="0"/>
                </a:gradFill>
              </a:rPr>
              <a:t>ENTERPRISE</a:t>
            </a:r>
          </a:p>
        </p:txBody>
      </p:sp>
      <p:sp>
        <p:nvSpPr>
          <p:cNvPr id="117" name="Freeform 116"/>
          <p:cNvSpPr/>
          <p:nvPr/>
        </p:nvSpPr>
        <p:spPr>
          <a:xfrm>
            <a:off x="1699678" y="2733915"/>
            <a:ext cx="2379390"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18" name="Group 117"/>
          <p:cNvGrpSpPr/>
          <p:nvPr/>
        </p:nvGrpSpPr>
        <p:grpSpPr bwMode="black">
          <a:xfrm>
            <a:off x="2528758" y="2876473"/>
            <a:ext cx="721231" cy="586753"/>
            <a:chOff x="5184775" y="225425"/>
            <a:chExt cx="1500188" cy="1220788"/>
          </a:xfrm>
          <a:solidFill>
            <a:srgbClr val="FFFFFF"/>
          </a:solidFill>
        </p:grpSpPr>
        <p:sp>
          <p:nvSpPr>
            <p:cNvPr id="1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23" name="Freeform 122"/>
          <p:cNvSpPr/>
          <p:nvPr/>
        </p:nvSpPr>
        <p:spPr>
          <a:xfrm>
            <a:off x="8110893" y="2733111"/>
            <a:ext cx="2379388"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24" name="Group 123"/>
          <p:cNvGrpSpPr/>
          <p:nvPr/>
        </p:nvGrpSpPr>
        <p:grpSpPr bwMode="black">
          <a:xfrm>
            <a:off x="8939972" y="2875669"/>
            <a:ext cx="721231" cy="586753"/>
            <a:chOff x="5184775" y="225425"/>
            <a:chExt cx="1500188" cy="1220788"/>
          </a:xfrm>
          <a:solidFill>
            <a:srgbClr val="FFFFFF"/>
          </a:solidFill>
        </p:grpSpPr>
        <p:sp>
          <p:nvSpPr>
            <p:cNvPr id="12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28" name="Rectangle 127"/>
          <p:cNvSpPr/>
          <p:nvPr/>
        </p:nvSpPr>
        <p:spPr>
          <a:xfrm>
            <a:off x="4408799" y="1972039"/>
            <a:ext cx="3372363" cy="467790"/>
          </a:xfrm>
          <a:prstGeom prst="rect">
            <a:avLst/>
          </a:prstGeom>
        </p:spPr>
        <p:txBody>
          <a:bodyPr wrap="square" lIns="121888" tIns="60945" rIns="121888" bIns="60945">
            <a:spAutoFit/>
          </a:bodyPr>
          <a:lstStyle/>
          <a:p>
            <a:pPr algn="ctr" defTabSz="761724" fontAlgn="base">
              <a:lnSpc>
                <a:spcPct val="80000"/>
              </a:lnSpc>
            </a:pPr>
            <a:r>
              <a:rPr lang="en-US" sz="1900" dirty="0">
                <a:solidFill>
                  <a:schemeClr val="tx1">
                    <a:alpha val="99000"/>
                  </a:schemeClr>
                </a:solidFill>
              </a:rPr>
              <a:t>Data </a:t>
            </a:r>
            <a:r>
              <a:rPr lang="en-US" sz="1900" dirty="0" smtClean="0">
                <a:solidFill>
                  <a:schemeClr val="tx1">
                    <a:alpha val="99000"/>
                  </a:schemeClr>
                </a:solidFill>
              </a:rPr>
              <a:t>Synchronization</a:t>
            </a:r>
            <a:endParaRPr lang="en-US" sz="1900" dirty="0">
              <a:solidFill>
                <a:schemeClr val="tx1">
                  <a:alpha val="99000"/>
                </a:schemeClr>
              </a:solidFill>
            </a:endParaRPr>
          </a:p>
          <a:p>
            <a:pPr algn="ctr" defTabSz="761724" fontAlgn="base">
              <a:lnSpc>
                <a:spcPct val="80000"/>
              </a:lnSpc>
            </a:pPr>
            <a:r>
              <a:rPr lang="en-US" sz="900" dirty="0">
                <a:solidFill>
                  <a:schemeClr val="tx1">
                    <a:alpha val="99000"/>
                  </a:schemeClr>
                </a:solidFill>
              </a:rPr>
              <a:t>SQL Data Sync</a:t>
            </a:r>
          </a:p>
        </p:txBody>
      </p:sp>
      <p:sp>
        <p:nvSpPr>
          <p:cNvPr id="129" name="Rectangle 128"/>
          <p:cNvSpPr/>
          <p:nvPr/>
        </p:nvSpPr>
        <p:spPr>
          <a:xfrm>
            <a:off x="4408799" y="2834099"/>
            <a:ext cx="3372363" cy="714033"/>
          </a:xfrm>
          <a:prstGeom prst="rect">
            <a:avLst/>
          </a:prstGeom>
        </p:spPr>
        <p:txBody>
          <a:bodyPr wrap="square" lIns="121888" tIns="60945" rIns="121888" bIns="60945">
            <a:spAutoFit/>
          </a:bodyPr>
          <a:lstStyle/>
          <a:p>
            <a:pPr algn="ctr" defTabSz="761724" fontAlgn="base">
              <a:lnSpc>
                <a:spcPct val="80000"/>
              </a:lnSpc>
            </a:pPr>
            <a:r>
              <a:rPr lang="en-US" sz="1900" dirty="0">
                <a:solidFill>
                  <a:schemeClr val="tx1">
                    <a:alpha val="99000"/>
                  </a:schemeClr>
                </a:solidFill>
              </a:rPr>
              <a:t>Application-Layer </a:t>
            </a:r>
          </a:p>
          <a:p>
            <a:pPr algn="ctr" defTabSz="761724" fontAlgn="base">
              <a:lnSpc>
                <a:spcPct val="80000"/>
              </a:lnSpc>
            </a:pPr>
            <a:r>
              <a:rPr lang="en-US" sz="1900" dirty="0">
                <a:solidFill>
                  <a:schemeClr val="tx1">
                    <a:alpha val="99000"/>
                  </a:schemeClr>
                </a:solidFill>
              </a:rPr>
              <a:t>Connectivity &amp; Messaging </a:t>
            </a:r>
          </a:p>
          <a:p>
            <a:pPr algn="ctr" defTabSz="761724" fontAlgn="base">
              <a:lnSpc>
                <a:spcPct val="80000"/>
              </a:lnSpc>
            </a:pPr>
            <a:r>
              <a:rPr lang="en-US" sz="900" dirty="0">
                <a:solidFill>
                  <a:schemeClr val="tx1">
                    <a:alpha val="99000"/>
                  </a:schemeClr>
                </a:solidFill>
              </a:rPr>
              <a:t>Service Bus</a:t>
            </a:r>
          </a:p>
        </p:txBody>
      </p:sp>
      <p:sp>
        <p:nvSpPr>
          <p:cNvPr id="135" name="Freeform 134"/>
          <p:cNvSpPr/>
          <p:nvPr/>
        </p:nvSpPr>
        <p:spPr>
          <a:xfrm>
            <a:off x="1699678" y="1766299"/>
            <a:ext cx="2379390"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36" name="Group 135"/>
          <p:cNvGrpSpPr/>
          <p:nvPr/>
        </p:nvGrpSpPr>
        <p:grpSpPr>
          <a:xfrm flipH="1">
            <a:off x="2554696" y="1948896"/>
            <a:ext cx="669355" cy="549207"/>
            <a:chOff x="2554696" y="2173766"/>
            <a:chExt cx="669355" cy="549207"/>
          </a:xfrm>
          <a:solidFill>
            <a:schemeClr val="bg1"/>
          </a:solidFill>
        </p:grpSpPr>
        <p:sp>
          <p:nvSpPr>
            <p:cNvPr id="137" name="Freeform 22"/>
            <p:cNvSpPr>
              <a:spLocks noEditPoints="1"/>
            </p:cNvSpPr>
            <p:nvPr/>
          </p:nvSpPr>
          <p:spPr bwMode="auto">
            <a:xfrm>
              <a:off x="2554696" y="2173766"/>
              <a:ext cx="344689" cy="403064"/>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38" name="Group 137"/>
            <p:cNvGrpSpPr/>
            <p:nvPr/>
          </p:nvGrpSpPr>
          <p:grpSpPr>
            <a:xfrm>
              <a:off x="2879362" y="2319909"/>
              <a:ext cx="344689" cy="403064"/>
              <a:chOff x="2879362" y="2319909"/>
              <a:chExt cx="344689" cy="403064"/>
            </a:xfrm>
            <a:grpFill/>
          </p:grpSpPr>
          <p:sp>
            <p:nvSpPr>
              <p:cNvPr id="139" name="Freeform 22"/>
              <p:cNvSpPr>
                <a:spLocks noEditPoints="1"/>
              </p:cNvSpPr>
              <p:nvPr/>
            </p:nvSpPr>
            <p:spPr bwMode="auto">
              <a:xfrm>
                <a:off x="2879362" y="2319909"/>
                <a:ext cx="344689" cy="403064"/>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grpFill/>
              <a:ln w="50800" cap="rnd">
                <a:solidFill>
                  <a:schemeClr val="accent6">
                    <a:lumMod val="40000"/>
                    <a:lumOff val="60000"/>
                  </a:schemeClr>
                </a:solidFill>
              </a:ln>
            </p:spPr>
            <p:txBody>
              <a:bodyPr vert="horz" wrap="square" lIns="91440" tIns="45720" rIns="91440" bIns="45720" numCol="1" anchor="t" anchorCtr="0" compatLnSpc="1">
                <a:prstTxWarp prst="textNoShape">
                  <a:avLst/>
                </a:prstTxWarp>
              </a:bodyPr>
              <a:lstStyle/>
              <a:p>
                <a:endParaRPr lang="en-US"/>
              </a:p>
            </p:txBody>
          </p:sp>
          <p:sp>
            <p:nvSpPr>
              <p:cNvPr id="140" name="Freeform 22"/>
              <p:cNvSpPr>
                <a:spLocks noEditPoints="1"/>
              </p:cNvSpPr>
              <p:nvPr/>
            </p:nvSpPr>
            <p:spPr bwMode="auto">
              <a:xfrm>
                <a:off x="2879362" y="2319909"/>
                <a:ext cx="344689" cy="403064"/>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42" name="Freeform 141"/>
          <p:cNvSpPr/>
          <p:nvPr/>
        </p:nvSpPr>
        <p:spPr>
          <a:xfrm>
            <a:off x="8110893" y="1765093"/>
            <a:ext cx="2379388"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43" name="Group 142"/>
          <p:cNvGrpSpPr/>
          <p:nvPr/>
        </p:nvGrpSpPr>
        <p:grpSpPr>
          <a:xfrm flipH="1">
            <a:off x="8965910" y="1947688"/>
            <a:ext cx="669355" cy="549207"/>
            <a:chOff x="2554696" y="2173766"/>
            <a:chExt cx="669355" cy="549207"/>
          </a:xfrm>
          <a:solidFill>
            <a:schemeClr val="bg1"/>
          </a:solidFill>
        </p:grpSpPr>
        <p:sp>
          <p:nvSpPr>
            <p:cNvPr id="144" name="Freeform 22"/>
            <p:cNvSpPr>
              <a:spLocks noEditPoints="1"/>
            </p:cNvSpPr>
            <p:nvPr/>
          </p:nvSpPr>
          <p:spPr bwMode="auto">
            <a:xfrm>
              <a:off x="2554696" y="2173766"/>
              <a:ext cx="344689" cy="403064"/>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45" name="Group 144"/>
            <p:cNvGrpSpPr/>
            <p:nvPr/>
          </p:nvGrpSpPr>
          <p:grpSpPr>
            <a:xfrm>
              <a:off x="2879362" y="2319909"/>
              <a:ext cx="344689" cy="403064"/>
              <a:chOff x="2879362" y="2319909"/>
              <a:chExt cx="344689" cy="403064"/>
            </a:xfrm>
            <a:grpFill/>
          </p:grpSpPr>
          <p:sp>
            <p:nvSpPr>
              <p:cNvPr id="146" name="Freeform 22"/>
              <p:cNvSpPr>
                <a:spLocks noEditPoints="1"/>
              </p:cNvSpPr>
              <p:nvPr/>
            </p:nvSpPr>
            <p:spPr bwMode="auto">
              <a:xfrm>
                <a:off x="2879362" y="2319909"/>
                <a:ext cx="344689" cy="403064"/>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grpFill/>
              <a:ln w="50800" cap="rnd">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47" name="Freeform 22"/>
              <p:cNvSpPr>
                <a:spLocks noEditPoints="1"/>
              </p:cNvSpPr>
              <p:nvPr/>
            </p:nvSpPr>
            <p:spPr bwMode="auto">
              <a:xfrm>
                <a:off x="2879362" y="2319909"/>
                <a:ext cx="344689" cy="403064"/>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59" name="Freeform 37"/>
          <p:cNvSpPr>
            <a:spLocks noEditPoints="1"/>
          </p:cNvSpPr>
          <p:nvPr/>
        </p:nvSpPr>
        <p:spPr bwMode="auto">
          <a:xfrm>
            <a:off x="2754067" y="4186938"/>
            <a:ext cx="496665" cy="367349"/>
          </a:xfrm>
          <a:custGeom>
            <a:avLst/>
            <a:gdLst>
              <a:gd name="T0" fmla="*/ 151 w 184"/>
              <a:gd name="T1" fmla="*/ 69 h 136"/>
              <a:gd name="T2" fmla="*/ 134 w 184"/>
              <a:gd name="T3" fmla="*/ 74 h 136"/>
              <a:gd name="T4" fmla="*/ 87 w 184"/>
              <a:gd name="T5" fmla="*/ 44 h 136"/>
              <a:gd name="T6" fmla="*/ 37 w 184"/>
              <a:gd name="T7" fmla="*/ 85 h 136"/>
              <a:gd name="T8" fmla="*/ 26 w 184"/>
              <a:gd name="T9" fmla="*/ 83 h 136"/>
              <a:gd name="T10" fmla="*/ 0 w 184"/>
              <a:gd name="T11" fmla="*/ 109 h 136"/>
              <a:gd name="T12" fmla="*/ 26 w 184"/>
              <a:gd name="T13" fmla="*/ 136 h 136"/>
              <a:gd name="T14" fmla="*/ 151 w 184"/>
              <a:gd name="T15" fmla="*/ 136 h 136"/>
              <a:gd name="T16" fmla="*/ 184 w 184"/>
              <a:gd name="T17" fmla="*/ 102 h 136"/>
              <a:gd name="T18" fmla="*/ 151 w 184"/>
              <a:gd name="T19" fmla="*/ 69 h 136"/>
              <a:gd name="T20" fmla="*/ 31 w 184"/>
              <a:gd name="T21" fmla="*/ 63 h 136"/>
              <a:gd name="T22" fmla="*/ 39 w 184"/>
              <a:gd name="T23" fmla="*/ 58 h 136"/>
              <a:gd name="T24" fmla="*/ 22 w 184"/>
              <a:gd name="T25" fmla="*/ 32 h 136"/>
              <a:gd name="T26" fmla="*/ 30 w 184"/>
              <a:gd name="T27" fmla="*/ 10 h 136"/>
              <a:gd name="T28" fmla="*/ 53 w 184"/>
              <a:gd name="T29" fmla="*/ 12 h 136"/>
              <a:gd name="T30" fmla="*/ 70 w 184"/>
              <a:gd name="T31" fmla="*/ 38 h 136"/>
              <a:gd name="T32" fmla="*/ 78 w 184"/>
              <a:gd name="T33" fmla="*/ 33 h 136"/>
              <a:gd name="T34" fmla="*/ 64 w 184"/>
              <a:gd name="T35" fmla="*/ 12 h 136"/>
              <a:gd name="T36" fmla="*/ 76 w 184"/>
              <a:gd name="T37" fmla="*/ 4 h 136"/>
              <a:gd name="T38" fmla="*/ 23 w 184"/>
              <a:gd name="T39" fmla="*/ 0 h 136"/>
              <a:gd name="T40" fmla="*/ 6 w 184"/>
              <a:gd name="T41" fmla="*/ 50 h 136"/>
              <a:gd name="T42" fmla="*/ 18 w 184"/>
              <a:gd name="T43" fmla="*/ 42 h 136"/>
              <a:gd name="T44" fmla="*/ 31 w 184"/>
              <a:gd name="T45"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36">
                <a:moveTo>
                  <a:pt x="151" y="69"/>
                </a:moveTo>
                <a:cubicBezTo>
                  <a:pt x="145" y="69"/>
                  <a:pt x="139" y="71"/>
                  <a:pt x="134" y="74"/>
                </a:cubicBezTo>
                <a:cubicBezTo>
                  <a:pt x="125" y="56"/>
                  <a:pt x="108" y="44"/>
                  <a:pt x="87" y="44"/>
                </a:cubicBezTo>
                <a:cubicBezTo>
                  <a:pt x="62" y="44"/>
                  <a:pt x="42" y="62"/>
                  <a:pt x="37" y="85"/>
                </a:cubicBezTo>
                <a:cubicBezTo>
                  <a:pt x="33" y="83"/>
                  <a:pt x="30" y="83"/>
                  <a:pt x="26" y="83"/>
                </a:cubicBezTo>
                <a:cubicBezTo>
                  <a:pt x="11" y="83"/>
                  <a:pt x="0" y="94"/>
                  <a:pt x="0" y="109"/>
                </a:cubicBezTo>
                <a:cubicBezTo>
                  <a:pt x="0" y="124"/>
                  <a:pt x="11" y="136"/>
                  <a:pt x="26" y="136"/>
                </a:cubicBezTo>
                <a:cubicBezTo>
                  <a:pt x="151" y="136"/>
                  <a:pt x="151" y="136"/>
                  <a:pt x="151" y="136"/>
                </a:cubicBezTo>
                <a:cubicBezTo>
                  <a:pt x="169" y="136"/>
                  <a:pt x="184" y="121"/>
                  <a:pt x="184" y="102"/>
                </a:cubicBezTo>
                <a:cubicBezTo>
                  <a:pt x="184" y="84"/>
                  <a:pt x="169" y="69"/>
                  <a:pt x="151" y="69"/>
                </a:cubicBezTo>
                <a:close/>
                <a:moveTo>
                  <a:pt x="31" y="63"/>
                </a:moveTo>
                <a:cubicBezTo>
                  <a:pt x="39" y="58"/>
                  <a:pt x="39" y="58"/>
                  <a:pt x="39" y="58"/>
                </a:cubicBezTo>
                <a:cubicBezTo>
                  <a:pt x="22" y="32"/>
                  <a:pt x="22" y="32"/>
                  <a:pt x="22" y="32"/>
                </a:cubicBezTo>
                <a:cubicBezTo>
                  <a:pt x="30" y="10"/>
                  <a:pt x="30" y="10"/>
                  <a:pt x="30" y="10"/>
                </a:cubicBezTo>
                <a:cubicBezTo>
                  <a:pt x="53" y="12"/>
                  <a:pt x="53" y="12"/>
                  <a:pt x="53" y="12"/>
                </a:cubicBezTo>
                <a:cubicBezTo>
                  <a:pt x="70" y="38"/>
                  <a:pt x="70" y="38"/>
                  <a:pt x="70" y="38"/>
                </a:cubicBezTo>
                <a:cubicBezTo>
                  <a:pt x="78" y="33"/>
                  <a:pt x="78" y="33"/>
                  <a:pt x="78" y="33"/>
                </a:cubicBezTo>
                <a:cubicBezTo>
                  <a:pt x="64" y="12"/>
                  <a:pt x="64" y="12"/>
                  <a:pt x="64" y="12"/>
                </a:cubicBezTo>
                <a:cubicBezTo>
                  <a:pt x="76" y="4"/>
                  <a:pt x="76" y="4"/>
                  <a:pt x="76" y="4"/>
                </a:cubicBezTo>
                <a:cubicBezTo>
                  <a:pt x="23" y="0"/>
                  <a:pt x="23" y="0"/>
                  <a:pt x="23" y="0"/>
                </a:cubicBezTo>
                <a:cubicBezTo>
                  <a:pt x="6" y="50"/>
                  <a:pt x="6" y="50"/>
                  <a:pt x="6" y="50"/>
                </a:cubicBezTo>
                <a:cubicBezTo>
                  <a:pt x="18" y="42"/>
                  <a:pt x="18" y="42"/>
                  <a:pt x="18" y="42"/>
                </a:cubicBezTo>
                <a:lnTo>
                  <a:pt x="31" y="6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9" name="Group 8"/>
          <p:cNvGrpSpPr/>
          <p:nvPr/>
        </p:nvGrpSpPr>
        <p:grpSpPr>
          <a:xfrm>
            <a:off x="-1" y="3701531"/>
            <a:ext cx="12188825" cy="1889505"/>
            <a:chOff x="-1" y="3694044"/>
            <a:chExt cx="12188825" cy="1889505"/>
          </a:xfrm>
        </p:grpSpPr>
        <p:sp>
          <p:nvSpPr>
            <p:cNvPr id="112" name="Freeform 111"/>
            <p:cNvSpPr/>
            <p:nvPr/>
          </p:nvSpPr>
          <p:spPr>
            <a:xfrm>
              <a:off x="-1" y="3697357"/>
              <a:ext cx="12188825" cy="1886192"/>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3" name="Rectangle 112"/>
            <p:cNvSpPr/>
            <p:nvPr/>
          </p:nvSpPr>
          <p:spPr>
            <a:xfrm>
              <a:off x="4408230" y="4769333"/>
              <a:ext cx="3372363" cy="714033"/>
            </a:xfrm>
            <a:prstGeom prst="rect">
              <a:avLst/>
            </a:prstGeom>
          </p:spPr>
          <p:txBody>
            <a:bodyPr wrap="square" lIns="121888" tIns="60945" rIns="121888" bIns="60945">
              <a:spAutoFit/>
            </a:bodyPr>
            <a:lstStyle/>
            <a:p>
              <a:pPr algn="ctr" defTabSz="761724" fontAlgn="base">
                <a:lnSpc>
                  <a:spcPct val="80000"/>
                </a:lnSpc>
              </a:pPr>
              <a:r>
                <a:rPr lang="en-US" sz="1900" dirty="0">
                  <a:solidFill>
                    <a:schemeClr val="bg1">
                      <a:alpha val="99000"/>
                    </a:schemeClr>
                  </a:solidFill>
                </a:rPr>
                <a:t>Secure Site-to-Site </a:t>
              </a:r>
            </a:p>
            <a:p>
              <a:pPr algn="ctr" defTabSz="761724" fontAlgn="base">
                <a:lnSpc>
                  <a:spcPct val="80000"/>
                </a:lnSpc>
              </a:pPr>
              <a:r>
                <a:rPr lang="en-US" sz="1900" dirty="0">
                  <a:solidFill>
                    <a:schemeClr val="bg1">
                      <a:alpha val="99000"/>
                    </a:schemeClr>
                  </a:solidFill>
                </a:rPr>
                <a:t>Network Connectivity</a:t>
              </a:r>
            </a:p>
            <a:p>
              <a:pPr algn="ctr" defTabSz="761724" fontAlgn="base">
                <a:lnSpc>
                  <a:spcPct val="80000"/>
                </a:lnSpc>
              </a:pPr>
              <a:r>
                <a:rPr lang="en-US" sz="900" dirty="0">
                  <a:solidFill>
                    <a:schemeClr val="bg1">
                      <a:alpha val="99000"/>
                    </a:schemeClr>
                  </a:solidFill>
                </a:rPr>
                <a:t>Windows Azure Virtual Network</a:t>
              </a:r>
            </a:p>
          </p:txBody>
        </p:sp>
        <p:sp>
          <p:nvSpPr>
            <p:cNvPr id="110" name="Freeform 109"/>
            <p:cNvSpPr/>
            <p:nvPr/>
          </p:nvSpPr>
          <p:spPr>
            <a:xfrm>
              <a:off x="8111868" y="4669149"/>
              <a:ext cx="2377439"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1" name="Freeform 17"/>
            <p:cNvSpPr>
              <a:spLocks noEditPoints="1"/>
            </p:cNvSpPr>
            <p:nvPr/>
          </p:nvSpPr>
          <p:spPr bwMode="auto">
            <a:xfrm>
              <a:off x="8975363" y="4798309"/>
              <a:ext cx="650449" cy="656080"/>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52"/>
            <p:cNvSpPr/>
            <p:nvPr/>
          </p:nvSpPr>
          <p:spPr>
            <a:xfrm>
              <a:off x="8111868" y="3694044"/>
              <a:ext cx="2377439"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4" name="Freeform 83"/>
            <p:cNvSpPr/>
            <p:nvPr/>
          </p:nvSpPr>
          <p:spPr>
            <a:xfrm>
              <a:off x="1699678" y="4669149"/>
              <a:ext cx="2379390"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99" name="Group 98"/>
            <p:cNvGrpSpPr/>
            <p:nvPr/>
          </p:nvGrpSpPr>
          <p:grpSpPr>
            <a:xfrm>
              <a:off x="2496910" y="3755693"/>
              <a:ext cx="784927" cy="1365315"/>
              <a:chOff x="2361279" y="3947403"/>
              <a:chExt cx="784927" cy="1365315"/>
            </a:xfrm>
          </p:grpSpPr>
          <p:sp>
            <p:nvSpPr>
              <p:cNvPr id="108" name="Freeform 17"/>
              <p:cNvSpPr>
                <a:spLocks noChangeAspect="1" noEditPoints="1"/>
              </p:cNvSpPr>
              <p:nvPr/>
            </p:nvSpPr>
            <p:spPr bwMode="auto">
              <a:xfrm>
                <a:off x="2361279" y="4922508"/>
                <a:ext cx="386858" cy="390210"/>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7"/>
              <p:cNvSpPr>
                <a:spLocks noChangeAspect="1" noEditPoints="1"/>
              </p:cNvSpPr>
              <p:nvPr/>
            </p:nvSpPr>
            <p:spPr bwMode="auto">
              <a:xfrm>
                <a:off x="2361279" y="3947403"/>
                <a:ext cx="386858" cy="390210"/>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37"/>
              <p:cNvSpPr>
                <a:spLocks noEditPoints="1"/>
              </p:cNvSpPr>
              <p:nvPr/>
            </p:nvSpPr>
            <p:spPr bwMode="auto">
              <a:xfrm>
                <a:off x="2649541" y="4371161"/>
                <a:ext cx="496665" cy="367349"/>
              </a:xfrm>
              <a:custGeom>
                <a:avLst/>
                <a:gdLst>
                  <a:gd name="T0" fmla="*/ 151 w 184"/>
                  <a:gd name="T1" fmla="*/ 69 h 136"/>
                  <a:gd name="T2" fmla="*/ 134 w 184"/>
                  <a:gd name="T3" fmla="*/ 74 h 136"/>
                  <a:gd name="T4" fmla="*/ 87 w 184"/>
                  <a:gd name="T5" fmla="*/ 44 h 136"/>
                  <a:gd name="T6" fmla="*/ 37 w 184"/>
                  <a:gd name="T7" fmla="*/ 85 h 136"/>
                  <a:gd name="T8" fmla="*/ 26 w 184"/>
                  <a:gd name="T9" fmla="*/ 83 h 136"/>
                  <a:gd name="T10" fmla="*/ 0 w 184"/>
                  <a:gd name="T11" fmla="*/ 109 h 136"/>
                  <a:gd name="T12" fmla="*/ 26 w 184"/>
                  <a:gd name="T13" fmla="*/ 136 h 136"/>
                  <a:gd name="T14" fmla="*/ 151 w 184"/>
                  <a:gd name="T15" fmla="*/ 136 h 136"/>
                  <a:gd name="T16" fmla="*/ 184 w 184"/>
                  <a:gd name="T17" fmla="*/ 102 h 136"/>
                  <a:gd name="T18" fmla="*/ 151 w 184"/>
                  <a:gd name="T19" fmla="*/ 69 h 136"/>
                  <a:gd name="T20" fmla="*/ 31 w 184"/>
                  <a:gd name="T21" fmla="*/ 63 h 136"/>
                  <a:gd name="T22" fmla="*/ 39 w 184"/>
                  <a:gd name="T23" fmla="*/ 58 h 136"/>
                  <a:gd name="T24" fmla="*/ 22 w 184"/>
                  <a:gd name="T25" fmla="*/ 32 h 136"/>
                  <a:gd name="T26" fmla="*/ 30 w 184"/>
                  <a:gd name="T27" fmla="*/ 10 h 136"/>
                  <a:gd name="T28" fmla="*/ 53 w 184"/>
                  <a:gd name="T29" fmla="*/ 12 h 136"/>
                  <a:gd name="T30" fmla="*/ 70 w 184"/>
                  <a:gd name="T31" fmla="*/ 38 h 136"/>
                  <a:gd name="T32" fmla="*/ 78 w 184"/>
                  <a:gd name="T33" fmla="*/ 33 h 136"/>
                  <a:gd name="T34" fmla="*/ 64 w 184"/>
                  <a:gd name="T35" fmla="*/ 12 h 136"/>
                  <a:gd name="T36" fmla="*/ 76 w 184"/>
                  <a:gd name="T37" fmla="*/ 4 h 136"/>
                  <a:gd name="T38" fmla="*/ 23 w 184"/>
                  <a:gd name="T39" fmla="*/ 0 h 136"/>
                  <a:gd name="T40" fmla="*/ 6 w 184"/>
                  <a:gd name="T41" fmla="*/ 50 h 136"/>
                  <a:gd name="T42" fmla="*/ 18 w 184"/>
                  <a:gd name="T43" fmla="*/ 42 h 136"/>
                  <a:gd name="T44" fmla="*/ 31 w 184"/>
                  <a:gd name="T45"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36">
                    <a:moveTo>
                      <a:pt x="151" y="69"/>
                    </a:moveTo>
                    <a:cubicBezTo>
                      <a:pt x="145" y="69"/>
                      <a:pt x="139" y="71"/>
                      <a:pt x="134" y="74"/>
                    </a:cubicBezTo>
                    <a:cubicBezTo>
                      <a:pt x="125" y="56"/>
                      <a:pt x="108" y="44"/>
                      <a:pt x="87" y="44"/>
                    </a:cubicBezTo>
                    <a:cubicBezTo>
                      <a:pt x="62" y="44"/>
                      <a:pt x="42" y="62"/>
                      <a:pt x="37" y="85"/>
                    </a:cubicBezTo>
                    <a:cubicBezTo>
                      <a:pt x="33" y="83"/>
                      <a:pt x="30" y="83"/>
                      <a:pt x="26" y="83"/>
                    </a:cubicBezTo>
                    <a:cubicBezTo>
                      <a:pt x="11" y="83"/>
                      <a:pt x="0" y="94"/>
                      <a:pt x="0" y="109"/>
                    </a:cubicBezTo>
                    <a:cubicBezTo>
                      <a:pt x="0" y="124"/>
                      <a:pt x="11" y="136"/>
                      <a:pt x="26" y="136"/>
                    </a:cubicBezTo>
                    <a:cubicBezTo>
                      <a:pt x="151" y="136"/>
                      <a:pt x="151" y="136"/>
                      <a:pt x="151" y="136"/>
                    </a:cubicBezTo>
                    <a:cubicBezTo>
                      <a:pt x="169" y="136"/>
                      <a:pt x="184" y="121"/>
                      <a:pt x="184" y="102"/>
                    </a:cubicBezTo>
                    <a:cubicBezTo>
                      <a:pt x="184" y="84"/>
                      <a:pt x="169" y="69"/>
                      <a:pt x="151" y="69"/>
                    </a:cubicBezTo>
                    <a:close/>
                    <a:moveTo>
                      <a:pt x="31" y="63"/>
                    </a:moveTo>
                    <a:cubicBezTo>
                      <a:pt x="39" y="58"/>
                      <a:pt x="39" y="58"/>
                      <a:pt x="39" y="58"/>
                    </a:cubicBezTo>
                    <a:cubicBezTo>
                      <a:pt x="22" y="32"/>
                      <a:pt x="22" y="32"/>
                      <a:pt x="22" y="32"/>
                    </a:cubicBezTo>
                    <a:cubicBezTo>
                      <a:pt x="30" y="10"/>
                      <a:pt x="30" y="10"/>
                      <a:pt x="30" y="10"/>
                    </a:cubicBezTo>
                    <a:cubicBezTo>
                      <a:pt x="53" y="12"/>
                      <a:pt x="53" y="12"/>
                      <a:pt x="53" y="12"/>
                    </a:cubicBezTo>
                    <a:cubicBezTo>
                      <a:pt x="70" y="38"/>
                      <a:pt x="70" y="38"/>
                      <a:pt x="70" y="38"/>
                    </a:cubicBezTo>
                    <a:cubicBezTo>
                      <a:pt x="78" y="33"/>
                      <a:pt x="78" y="33"/>
                      <a:pt x="78" y="33"/>
                    </a:cubicBezTo>
                    <a:cubicBezTo>
                      <a:pt x="64" y="12"/>
                      <a:pt x="64" y="12"/>
                      <a:pt x="64" y="12"/>
                    </a:cubicBezTo>
                    <a:cubicBezTo>
                      <a:pt x="76" y="4"/>
                      <a:pt x="76" y="4"/>
                      <a:pt x="76" y="4"/>
                    </a:cubicBezTo>
                    <a:cubicBezTo>
                      <a:pt x="23" y="0"/>
                      <a:pt x="23" y="0"/>
                      <a:pt x="23" y="0"/>
                    </a:cubicBezTo>
                    <a:cubicBezTo>
                      <a:pt x="6" y="50"/>
                      <a:pt x="6" y="50"/>
                      <a:pt x="6" y="50"/>
                    </a:cubicBezTo>
                    <a:cubicBezTo>
                      <a:pt x="18" y="42"/>
                      <a:pt x="18" y="42"/>
                      <a:pt x="18" y="42"/>
                    </a:cubicBezTo>
                    <a:lnTo>
                      <a:pt x="31" y="6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4" name="Freeform 153"/>
            <p:cNvSpPr/>
            <p:nvPr/>
          </p:nvSpPr>
          <p:spPr>
            <a:xfrm>
              <a:off x="1699678" y="3694044"/>
              <a:ext cx="2379390" cy="9144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7" name="Freeform 6"/>
            <p:cNvSpPr>
              <a:spLocks noEditPoints="1"/>
            </p:cNvSpPr>
            <p:nvPr/>
          </p:nvSpPr>
          <p:spPr bwMode="auto">
            <a:xfrm>
              <a:off x="9079547" y="3856038"/>
              <a:ext cx="442080" cy="580992"/>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60" name="Freeform 6"/>
            <p:cNvSpPr>
              <a:spLocks noChangeAspect="1" noEditPoints="1"/>
            </p:cNvSpPr>
            <p:nvPr/>
          </p:nvSpPr>
          <p:spPr bwMode="auto">
            <a:xfrm>
              <a:off x="2528015" y="3783723"/>
              <a:ext cx="291851" cy="38356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61" name="Rectangle 160"/>
            <p:cNvSpPr/>
            <p:nvPr/>
          </p:nvSpPr>
          <p:spPr>
            <a:xfrm>
              <a:off x="4408799" y="3801715"/>
              <a:ext cx="3372363" cy="714033"/>
            </a:xfrm>
            <a:prstGeom prst="rect">
              <a:avLst/>
            </a:prstGeom>
          </p:spPr>
          <p:txBody>
            <a:bodyPr wrap="square" lIns="121888" tIns="60945" rIns="121888" bIns="60945">
              <a:spAutoFit/>
            </a:bodyPr>
            <a:lstStyle/>
            <a:p>
              <a:pPr algn="ctr" defTabSz="761724" fontAlgn="base">
                <a:lnSpc>
                  <a:spcPct val="80000"/>
                </a:lnSpc>
              </a:pPr>
              <a:r>
                <a:rPr lang="en-US" sz="1900" dirty="0">
                  <a:solidFill>
                    <a:schemeClr val="bg1">
                      <a:alpha val="99000"/>
                    </a:schemeClr>
                  </a:solidFill>
                </a:rPr>
                <a:t>Secure Machine-to-Machine Network Connectivity</a:t>
              </a:r>
              <a:br>
                <a:rPr lang="en-US" sz="1900" dirty="0">
                  <a:solidFill>
                    <a:schemeClr val="bg1">
                      <a:alpha val="99000"/>
                    </a:schemeClr>
                  </a:solidFill>
                </a:rPr>
              </a:br>
              <a:r>
                <a:rPr lang="en-US" sz="900" dirty="0">
                  <a:solidFill>
                    <a:schemeClr val="bg1">
                      <a:alpha val="99000"/>
                    </a:schemeClr>
                  </a:solidFill>
                </a:rPr>
                <a:t>Windows Azure Connect</a:t>
              </a:r>
            </a:p>
          </p:txBody>
        </p:sp>
      </p:grpSp>
      <p:sp>
        <p:nvSpPr>
          <p:cNvPr id="12" name="Rectangle 11"/>
          <p:cNvSpPr/>
          <p:nvPr/>
        </p:nvSpPr>
        <p:spPr>
          <a:xfrm>
            <a:off x="8097112" y="5673012"/>
            <a:ext cx="2395399" cy="326243"/>
          </a:xfrm>
          <a:prstGeom prst="rect">
            <a:avLst/>
          </a:prstGeom>
        </p:spPr>
        <p:txBody>
          <a:bodyPr wrap="none">
            <a:spAutoFit/>
          </a:bodyPr>
          <a:lstStyle/>
          <a:p>
            <a:pPr algn="ctr" defTabSz="761724" fontAlgn="base">
              <a:lnSpc>
                <a:spcPct val="80000"/>
              </a:lnSpc>
            </a:pPr>
            <a:r>
              <a:rPr lang="en-US" sz="1900" dirty="0">
                <a:solidFill>
                  <a:schemeClr val="tx1">
                    <a:alpha val="99000"/>
                  </a:schemeClr>
                </a:solidFill>
              </a:rPr>
              <a:t>IP-level connectivity </a:t>
            </a:r>
          </a:p>
        </p:txBody>
      </p:sp>
      <p:grpSp>
        <p:nvGrpSpPr>
          <p:cNvPr id="3" name="Group 2"/>
          <p:cNvGrpSpPr/>
          <p:nvPr/>
        </p:nvGrpSpPr>
        <p:grpSpPr>
          <a:xfrm>
            <a:off x="2662818" y="4003902"/>
            <a:ext cx="560857" cy="561316"/>
            <a:chOff x="2507926" y="3714882"/>
            <a:chExt cx="835407" cy="836091"/>
          </a:xfrm>
        </p:grpSpPr>
        <p:sp>
          <p:nvSpPr>
            <p:cNvPr id="63" name="Freeform 128"/>
            <p:cNvSpPr>
              <a:spLocks noChangeAspect="1"/>
            </p:cNvSpPr>
            <p:nvPr/>
          </p:nvSpPr>
          <p:spPr bwMode="black">
            <a:xfrm>
              <a:off x="2690339" y="4190250"/>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Trapezoid 1"/>
            <p:cNvSpPr/>
            <p:nvPr/>
          </p:nvSpPr>
          <p:spPr bwMode="auto">
            <a:xfrm rot="8419041">
              <a:off x="2507926" y="371488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6" name="Group 65"/>
          <p:cNvGrpSpPr/>
          <p:nvPr/>
        </p:nvGrpSpPr>
        <p:grpSpPr>
          <a:xfrm>
            <a:off x="2724819" y="4960589"/>
            <a:ext cx="560857" cy="561316"/>
            <a:chOff x="2507926" y="3714882"/>
            <a:chExt cx="835407" cy="836091"/>
          </a:xfrm>
        </p:grpSpPr>
        <p:sp>
          <p:nvSpPr>
            <p:cNvPr id="68" name="Freeform 128"/>
            <p:cNvSpPr>
              <a:spLocks noChangeAspect="1"/>
            </p:cNvSpPr>
            <p:nvPr/>
          </p:nvSpPr>
          <p:spPr bwMode="black">
            <a:xfrm>
              <a:off x="2690339" y="4190250"/>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 name="Trapezoid 1"/>
            <p:cNvSpPr/>
            <p:nvPr/>
          </p:nvSpPr>
          <p:spPr bwMode="auto">
            <a:xfrm rot="8419041">
              <a:off x="2507926" y="371488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1233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custDataLst>
              <p:tags r:id="rId1"/>
            </p:custDataLst>
          </p:nvPr>
        </p:nvSpPr>
        <p:spPr bwMode="auto">
          <a:xfrm>
            <a:off x="6955159" y="1446213"/>
            <a:ext cx="4712967"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376" bIns="91412" numCol="1" spcCol="0" rtlCol="0" anchor="b" anchorCtr="0" compatLnSpc="1">
            <a:prstTxWarp prst="textNoShape">
              <a:avLst/>
            </a:prstTxWarp>
          </a:bodyPr>
          <a:lstStyle/>
          <a:p>
            <a:pPr defTabSz="913521" fontAlgn="base">
              <a:spcBef>
                <a:spcPts val="1200"/>
              </a:spcBef>
              <a:spcAft>
                <a:spcPct val="0"/>
              </a:spcAft>
            </a:pPr>
            <a:r>
              <a:rPr lang="en-US" sz="3200" dirty="0">
                <a:ln>
                  <a:solidFill>
                    <a:schemeClr val="bg1">
                      <a:alpha val="0"/>
                    </a:schemeClr>
                  </a:solidFill>
                </a:ln>
                <a:solidFill>
                  <a:srgbClr val="595959"/>
                </a:solidFill>
                <a:latin typeface="Segoe UI Light" pitchFamily="34" charset="0"/>
              </a:rPr>
              <a:t>Corpnet</a:t>
            </a:r>
          </a:p>
        </p:txBody>
      </p:sp>
      <p:sp>
        <p:nvSpPr>
          <p:cNvPr id="75" name="Oval 74"/>
          <p:cNvSpPr/>
          <p:nvPr>
            <p:custDataLst>
              <p:tags r:id="rId2"/>
            </p:custDataLst>
          </p:nvPr>
        </p:nvSpPr>
        <p:spPr bwMode="auto">
          <a:xfrm>
            <a:off x="7669148" y="4010960"/>
            <a:ext cx="3291840" cy="155448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endParaRPr lang="en-US" sz="2300" dirty="0">
              <a:solidFill>
                <a:srgbClr val="595959"/>
              </a:solidFill>
            </a:endParaRPr>
          </a:p>
        </p:txBody>
      </p:sp>
      <p:grpSp>
        <p:nvGrpSpPr>
          <p:cNvPr id="5" name="Group 4"/>
          <p:cNvGrpSpPr/>
          <p:nvPr/>
        </p:nvGrpSpPr>
        <p:grpSpPr>
          <a:xfrm>
            <a:off x="7782203" y="1515605"/>
            <a:ext cx="3034963" cy="2034171"/>
            <a:chOff x="7479592" y="1494853"/>
            <a:chExt cx="3649895" cy="2446325"/>
          </a:xfrm>
          <a:solidFill>
            <a:schemeClr val="accent6">
              <a:lumMod val="20000"/>
              <a:lumOff val="80000"/>
            </a:schemeClr>
          </a:solidFill>
        </p:grpSpPr>
        <p:sp>
          <p:nvSpPr>
            <p:cNvPr id="77"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8" name="Rectangle 77"/>
            <p:cNvSpPr/>
            <p:nvPr/>
          </p:nvSpPr>
          <p:spPr>
            <a:xfrm>
              <a:off x="8201537" y="1990103"/>
              <a:ext cx="2340500" cy="481178"/>
            </a:xfrm>
            <a:prstGeom prst="rect">
              <a:avLst/>
            </a:prstGeom>
            <a:noFill/>
          </p:spPr>
          <p:txBody>
            <a:bodyPr wrap="none">
              <a:spAutoFit/>
            </a:bodyPr>
            <a:lstStyle/>
            <a:p>
              <a:pPr algn="ctr" defTabSz="913521" fontAlgn="base">
                <a:spcBef>
                  <a:spcPts val="1200"/>
                </a:spcBef>
                <a:spcAft>
                  <a:spcPct val="0"/>
                </a:spcAft>
              </a:pPr>
              <a:r>
                <a:rPr lang="en-US" sz="2000" dirty="0">
                  <a:ln>
                    <a:solidFill>
                      <a:srgbClr val="FFFFFF">
                        <a:alpha val="0"/>
                      </a:srgbClr>
                    </a:solidFill>
                  </a:ln>
                  <a:solidFill>
                    <a:schemeClr val="bg1">
                      <a:alpha val="99000"/>
                    </a:schemeClr>
                  </a:solidFill>
                </a:rPr>
                <a:t>Windows Azure</a:t>
              </a:r>
            </a:p>
          </p:txBody>
        </p:sp>
      </p:grpSp>
      <p:sp>
        <p:nvSpPr>
          <p:cNvPr id="219" name="Content Placeholder 218"/>
          <p:cNvSpPr>
            <a:spLocks noGrp="1"/>
          </p:cNvSpPr>
          <p:nvPr>
            <p:ph type="body" sz="quarter" idx="10"/>
          </p:nvPr>
        </p:nvSpPr>
        <p:spPr>
          <a:xfrm>
            <a:off x="519113" y="1447799"/>
            <a:ext cx="6273573" cy="4656659"/>
          </a:xfrm>
        </p:spPr>
        <p:txBody>
          <a:bodyPr/>
          <a:lstStyle/>
          <a:p>
            <a:r>
              <a:rPr lang="en-US" sz="3200" dirty="0" smtClean="0"/>
              <a:t>Your “virtual” branch office / datacenter in the cloud</a:t>
            </a:r>
          </a:p>
          <a:p>
            <a:pPr lvl="1"/>
            <a:r>
              <a:rPr lang="en-US" sz="1800" dirty="0" smtClean="0"/>
              <a:t>Enables customers to extend their Enterprise Networks </a:t>
            </a:r>
            <a:br>
              <a:rPr lang="en-US" sz="1800" dirty="0" smtClean="0"/>
            </a:br>
            <a:r>
              <a:rPr lang="en-US" sz="1800" dirty="0" smtClean="0"/>
              <a:t>into Windows Azure</a:t>
            </a:r>
          </a:p>
          <a:p>
            <a:pPr lvl="1"/>
            <a:r>
              <a:rPr lang="en-US" sz="1800" dirty="0" smtClean="0"/>
              <a:t>Networking on-ramp for migrating existing apps </a:t>
            </a:r>
            <a:br>
              <a:rPr lang="en-US" sz="1800" dirty="0" smtClean="0"/>
            </a:br>
            <a:r>
              <a:rPr lang="en-US" sz="1800" dirty="0" smtClean="0"/>
              <a:t>and services to Windows Azure</a:t>
            </a:r>
          </a:p>
          <a:p>
            <a:pPr lvl="1"/>
            <a:r>
              <a:rPr lang="en-US" sz="1800" dirty="0" smtClean="0"/>
              <a:t>Enables “hybrid” apps that span cloud and their premises</a:t>
            </a:r>
          </a:p>
          <a:p>
            <a:pPr lvl="1">
              <a:spcBef>
                <a:spcPts val="2400"/>
              </a:spcBef>
            </a:pPr>
            <a:r>
              <a:rPr lang="en-US" sz="3200" spc="-71" dirty="0">
                <a:solidFill>
                  <a:schemeClr val="tx2">
                    <a:alpha val="99000"/>
                  </a:schemeClr>
                </a:solidFill>
                <a:latin typeface="+mj-lt"/>
              </a:rPr>
              <a:t>A protected private virtual network </a:t>
            </a:r>
            <a:r>
              <a:rPr lang="en-US" sz="3200" spc="-71" dirty="0" smtClean="0">
                <a:solidFill>
                  <a:schemeClr val="tx2">
                    <a:alpha val="99000"/>
                  </a:schemeClr>
                </a:solidFill>
                <a:latin typeface="+mj-lt"/>
              </a:rPr>
              <a:t/>
            </a:r>
            <a:br>
              <a:rPr lang="en-US" sz="3200" spc="-71" dirty="0" smtClean="0">
                <a:solidFill>
                  <a:schemeClr val="tx2">
                    <a:alpha val="99000"/>
                  </a:schemeClr>
                </a:solidFill>
                <a:latin typeface="+mj-lt"/>
              </a:rPr>
            </a:br>
            <a:r>
              <a:rPr lang="en-US" sz="3200" spc="-71" dirty="0" smtClean="0">
                <a:solidFill>
                  <a:schemeClr val="tx2">
                    <a:alpha val="99000"/>
                  </a:schemeClr>
                </a:solidFill>
                <a:latin typeface="+mj-lt"/>
              </a:rPr>
              <a:t>in </a:t>
            </a:r>
            <a:r>
              <a:rPr lang="en-US" sz="3200" spc="-71" dirty="0">
                <a:solidFill>
                  <a:schemeClr val="tx2">
                    <a:alpha val="99000"/>
                  </a:schemeClr>
                </a:solidFill>
                <a:latin typeface="+mj-lt"/>
              </a:rPr>
              <a:t>the cloud</a:t>
            </a:r>
          </a:p>
          <a:p>
            <a:pPr lvl="1"/>
            <a:r>
              <a:rPr lang="en-US" sz="1800" dirty="0" smtClean="0"/>
              <a:t>Enables customers to setup secure private IPv4 </a:t>
            </a:r>
            <a:br>
              <a:rPr lang="en-US" sz="1800" dirty="0" smtClean="0"/>
            </a:br>
            <a:r>
              <a:rPr lang="en-US" sz="1800" dirty="0" smtClean="0"/>
              <a:t>networks fully contained within Windows Azure</a:t>
            </a:r>
          </a:p>
          <a:p>
            <a:pPr lvl="1"/>
            <a:r>
              <a:rPr lang="en-US" sz="1800" dirty="0" smtClean="0"/>
              <a:t>IP address persistence</a:t>
            </a:r>
          </a:p>
          <a:p>
            <a:pPr lvl="1"/>
            <a:r>
              <a:rPr lang="en-US" sz="1800" dirty="0" smtClean="0"/>
              <a:t>Inter-service DIP-to-DIP communication</a:t>
            </a:r>
            <a:endParaRPr lang="en-US" sz="1800" dirty="0"/>
          </a:p>
        </p:txBody>
      </p:sp>
      <p:sp>
        <p:nvSpPr>
          <p:cNvPr id="2" name="Title 1"/>
          <p:cNvSpPr>
            <a:spLocks noGrp="1"/>
          </p:cNvSpPr>
          <p:nvPr>
            <p:ph type="title"/>
          </p:nvPr>
        </p:nvSpPr>
        <p:spPr/>
        <p:txBody>
          <a:bodyPr/>
          <a:lstStyle/>
          <a:p>
            <a:r>
              <a:rPr lang="en-IN" smtClean="0"/>
              <a:t>Windows Azure Virtual Network</a:t>
            </a:r>
            <a:endParaRPr lang="en-US" dirty="0"/>
          </a:p>
        </p:txBody>
      </p:sp>
      <p:sp>
        <p:nvSpPr>
          <p:cNvPr id="88" name="Rectangle 87"/>
          <p:cNvSpPr/>
          <p:nvPr>
            <p:custDataLst>
              <p:tags r:id="rId3"/>
            </p:custDataLst>
          </p:nvPr>
        </p:nvSpPr>
        <p:spPr>
          <a:xfrm>
            <a:off x="8081204" y="2358720"/>
            <a:ext cx="2377439" cy="9144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dirty="0">
              <a:ln>
                <a:solidFill>
                  <a:schemeClr val="bg1">
                    <a:alpha val="0"/>
                  </a:schemeClr>
                </a:solidFill>
              </a:ln>
            </a:endParaRPr>
          </a:p>
        </p:txBody>
      </p:sp>
      <p:sp>
        <p:nvSpPr>
          <p:cNvPr id="93" name="Rectangle 92"/>
          <p:cNvSpPr/>
          <p:nvPr/>
        </p:nvSpPr>
        <p:spPr>
          <a:xfrm>
            <a:off x="8174563" y="2451123"/>
            <a:ext cx="640080" cy="274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r>
              <a:rPr lang="en-US" sz="1200" dirty="0">
                <a:ln>
                  <a:solidFill>
                    <a:schemeClr val="bg1">
                      <a:alpha val="0"/>
                    </a:schemeClr>
                  </a:solidFill>
                </a:ln>
              </a:rPr>
              <a:t>VM 1</a:t>
            </a:r>
          </a:p>
        </p:txBody>
      </p:sp>
      <p:sp>
        <p:nvSpPr>
          <p:cNvPr id="94" name="Rectangle 93"/>
          <p:cNvSpPr/>
          <p:nvPr/>
        </p:nvSpPr>
        <p:spPr>
          <a:xfrm>
            <a:off x="9720291" y="2451123"/>
            <a:ext cx="640080" cy="274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r>
              <a:rPr lang="en-US" sz="1200" dirty="0">
                <a:ln>
                  <a:solidFill>
                    <a:schemeClr val="bg1">
                      <a:alpha val="0"/>
                    </a:schemeClr>
                  </a:solidFill>
                </a:ln>
              </a:rPr>
              <a:t>VM 2</a:t>
            </a:r>
          </a:p>
        </p:txBody>
      </p:sp>
      <p:sp>
        <p:nvSpPr>
          <p:cNvPr id="95" name="Rectangle 94"/>
          <p:cNvSpPr/>
          <p:nvPr>
            <p:custDataLst>
              <p:tags r:id="rId4"/>
            </p:custDataLst>
          </p:nvPr>
        </p:nvSpPr>
        <p:spPr>
          <a:xfrm>
            <a:off x="8947975" y="2916239"/>
            <a:ext cx="640080" cy="274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07" tIns="45707" rIns="45707" bIns="45707" rtlCol="0" anchor="ctr"/>
          <a:lstStyle/>
          <a:p>
            <a:pPr algn="ctr"/>
            <a:r>
              <a:rPr lang="en-US" sz="1200" dirty="0">
                <a:ln>
                  <a:solidFill>
                    <a:schemeClr val="bg1">
                      <a:alpha val="0"/>
                    </a:schemeClr>
                  </a:solidFill>
                </a:ln>
              </a:rPr>
              <a:t>ROLE 1</a:t>
            </a:r>
          </a:p>
        </p:txBody>
      </p:sp>
      <p:cxnSp>
        <p:nvCxnSpPr>
          <p:cNvPr id="109" name="Straight Connector 108"/>
          <p:cNvCxnSpPr>
            <a:stCxn id="93" idx="3"/>
            <a:endCxn id="94" idx="1"/>
          </p:cNvCxnSpPr>
          <p:nvPr>
            <p:custDataLst>
              <p:tags r:id="rId5"/>
            </p:custDataLst>
          </p:nvPr>
        </p:nvCxnSpPr>
        <p:spPr>
          <a:xfrm>
            <a:off x="8814650" y="2588283"/>
            <a:ext cx="905651"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custDataLst>
              <p:tags r:id="rId6"/>
            </p:custDataLst>
          </p:nvPr>
        </p:nvSpPr>
        <p:spPr>
          <a:xfrm>
            <a:off x="8125023" y="2405403"/>
            <a:ext cx="2286001" cy="36576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dirty="0">
              <a:ln>
                <a:solidFill>
                  <a:schemeClr val="bg1">
                    <a:alpha val="0"/>
                  </a:schemeClr>
                </a:solidFill>
              </a:ln>
            </a:endParaRPr>
          </a:p>
        </p:txBody>
      </p:sp>
      <p:sp>
        <p:nvSpPr>
          <p:cNvPr id="117" name="Rectangle 116"/>
          <p:cNvSpPr/>
          <p:nvPr>
            <p:custDataLst>
              <p:tags r:id="rId7"/>
            </p:custDataLst>
          </p:nvPr>
        </p:nvSpPr>
        <p:spPr>
          <a:xfrm>
            <a:off x="8902255" y="2870519"/>
            <a:ext cx="731520" cy="36576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dirty="0">
              <a:ln>
                <a:solidFill>
                  <a:schemeClr val="bg1">
                    <a:alpha val="0"/>
                  </a:schemeClr>
                </a:solidFill>
              </a:ln>
            </a:endParaRPr>
          </a:p>
        </p:txBody>
      </p:sp>
      <p:cxnSp>
        <p:nvCxnSpPr>
          <p:cNvPr id="118" name="Straight Connector 117"/>
          <p:cNvCxnSpPr>
            <a:stCxn id="93" idx="2"/>
            <a:endCxn id="95" idx="0"/>
          </p:cNvCxnSpPr>
          <p:nvPr>
            <p:custDataLst>
              <p:tags r:id="rId8"/>
            </p:custDataLst>
          </p:nvPr>
        </p:nvCxnSpPr>
        <p:spPr>
          <a:xfrm rot="16200000" flipH="1">
            <a:off x="8785910" y="2434135"/>
            <a:ext cx="190795" cy="773415"/>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8106333" y="2974669"/>
            <a:ext cx="739305" cy="261611"/>
          </a:xfrm>
          <a:prstGeom prst="rect">
            <a:avLst/>
          </a:prstGeom>
        </p:spPr>
        <p:txBody>
          <a:bodyPr wrap="none" lIns="91412" tIns="45707" rIns="91412" bIns="45707">
            <a:spAutoFit/>
          </a:bodyPr>
          <a:lstStyle/>
          <a:p>
            <a:pPr algn="ctr" defTabSz="913521" fontAlgn="base">
              <a:spcBef>
                <a:spcPts val="1200"/>
              </a:spcBef>
              <a:spcAft>
                <a:spcPct val="0"/>
              </a:spcAft>
            </a:pPr>
            <a:r>
              <a:rPr lang="en-US" sz="1100" dirty="0">
                <a:ln>
                  <a:solidFill>
                    <a:srgbClr val="FFFFFF">
                      <a:alpha val="0"/>
                    </a:srgbClr>
                  </a:solidFill>
                </a:ln>
                <a:solidFill>
                  <a:schemeClr val="bg1"/>
                </a:solidFill>
              </a:rPr>
              <a:t>Subnet 2</a:t>
            </a:r>
          </a:p>
        </p:txBody>
      </p:sp>
      <p:sp>
        <p:nvSpPr>
          <p:cNvPr id="120" name="Rectangle 119"/>
          <p:cNvSpPr/>
          <p:nvPr/>
        </p:nvSpPr>
        <p:spPr>
          <a:xfrm>
            <a:off x="9692070" y="2723861"/>
            <a:ext cx="739306" cy="261611"/>
          </a:xfrm>
          <a:prstGeom prst="rect">
            <a:avLst/>
          </a:prstGeom>
        </p:spPr>
        <p:txBody>
          <a:bodyPr wrap="none" lIns="91412" tIns="45707" rIns="91412" bIns="45707">
            <a:spAutoFit/>
          </a:bodyPr>
          <a:lstStyle/>
          <a:p>
            <a:pPr algn="ctr" defTabSz="913521" fontAlgn="base">
              <a:spcBef>
                <a:spcPts val="1200"/>
              </a:spcBef>
              <a:spcAft>
                <a:spcPct val="0"/>
              </a:spcAft>
            </a:pPr>
            <a:r>
              <a:rPr lang="en-US" sz="1100" dirty="0">
                <a:ln>
                  <a:solidFill>
                    <a:srgbClr val="FFFFFF">
                      <a:alpha val="0"/>
                    </a:srgbClr>
                  </a:solidFill>
                </a:ln>
                <a:solidFill>
                  <a:schemeClr val="bg1"/>
                </a:solidFill>
              </a:rPr>
              <a:t>Subnet 1</a:t>
            </a:r>
          </a:p>
        </p:txBody>
      </p:sp>
      <p:cxnSp>
        <p:nvCxnSpPr>
          <p:cNvPr id="132" name="Straight Arrow Connector 131"/>
          <p:cNvCxnSpPr/>
          <p:nvPr/>
        </p:nvCxnSpPr>
        <p:spPr>
          <a:xfrm flipV="1">
            <a:off x="9400007" y="3382821"/>
            <a:ext cx="379997" cy="539803"/>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8067452" y="4143376"/>
            <a:ext cx="1443261" cy="4184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8512910" y="4114810"/>
            <a:ext cx="935890" cy="7089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8926285" y="4089409"/>
            <a:ext cx="522515" cy="855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9396423" y="4179095"/>
            <a:ext cx="529671" cy="18544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9652218" y="4561795"/>
            <a:ext cx="244794" cy="38262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9907168" y="4561794"/>
            <a:ext cx="476587" cy="22641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9907161" y="4561788"/>
            <a:ext cx="134164" cy="30958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Freeform 6"/>
          <p:cNvSpPr>
            <a:spLocks noEditPoints="1"/>
          </p:cNvSpPr>
          <p:nvPr/>
        </p:nvSpPr>
        <p:spPr bwMode="auto">
          <a:xfrm>
            <a:off x="7805764" y="4514202"/>
            <a:ext cx="242272" cy="411071"/>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12" tIns="45707" rIns="91412" bIns="45707" numCol="1" anchor="t" anchorCtr="0" compatLnSpc="1">
            <a:prstTxWarp prst="textNoShape">
              <a:avLst/>
            </a:prstTxWarp>
          </a:bodyPr>
          <a:lstStyle/>
          <a:p>
            <a:endParaRPr lang="en-US" dirty="0"/>
          </a:p>
        </p:txBody>
      </p:sp>
      <p:sp>
        <p:nvSpPr>
          <p:cNvPr id="83" name="Freeform 6"/>
          <p:cNvSpPr>
            <a:spLocks noEditPoints="1"/>
          </p:cNvSpPr>
          <p:nvPr/>
        </p:nvSpPr>
        <p:spPr bwMode="auto">
          <a:xfrm>
            <a:off x="8266139" y="4831702"/>
            <a:ext cx="242272" cy="411071"/>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12" tIns="45707" rIns="91412" bIns="45707" numCol="1" anchor="t" anchorCtr="0" compatLnSpc="1">
            <a:prstTxWarp prst="textNoShape">
              <a:avLst/>
            </a:prstTxWarp>
          </a:bodyPr>
          <a:lstStyle/>
          <a:p>
            <a:endParaRPr lang="en-US" dirty="0"/>
          </a:p>
        </p:txBody>
      </p:sp>
      <p:sp>
        <p:nvSpPr>
          <p:cNvPr id="84" name="Freeform 6"/>
          <p:cNvSpPr>
            <a:spLocks noEditPoints="1"/>
          </p:cNvSpPr>
          <p:nvPr/>
        </p:nvSpPr>
        <p:spPr bwMode="auto">
          <a:xfrm>
            <a:off x="8767791" y="4971402"/>
            <a:ext cx="242272" cy="411071"/>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12" tIns="45707" rIns="91412" bIns="45707" numCol="1" anchor="t" anchorCtr="0" compatLnSpc="1">
            <a:prstTxWarp prst="textNoShape">
              <a:avLst/>
            </a:prstTxWarp>
          </a:bodyPr>
          <a:lstStyle/>
          <a:p>
            <a:endParaRPr lang="en-US" dirty="0"/>
          </a:p>
        </p:txBody>
      </p:sp>
      <p:sp>
        <p:nvSpPr>
          <p:cNvPr id="86" name="Freeform 6"/>
          <p:cNvSpPr>
            <a:spLocks noEditPoints="1"/>
          </p:cNvSpPr>
          <p:nvPr/>
        </p:nvSpPr>
        <p:spPr bwMode="auto">
          <a:xfrm>
            <a:off x="9504390" y="4971402"/>
            <a:ext cx="242272" cy="411071"/>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12" tIns="45707" rIns="91412" bIns="45707" numCol="1" anchor="t" anchorCtr="0" compatLnSpc="1">
            <a:prstTxWarp prst="textNoShape">
              <a:avLst/>
            </a:prstTxWarp>
          </a:bodyPr>
          <a:lstStyle/>
          <a:p>
            <a:endParaRPr lang="en-US" dirty="0"/>
          </a:p>
        </p:txBody>
      </p:sp>
      <p:sp>
        <p:nvSpPr>
          <p:cNvPr id="87" name="Freeform 6"/>
          <p:cNvSpPr>
            <a:spLocks noEditPoints="1"/>
          </p:cNvSpPr>
          <p:nvPr/>
        </p:nvSpPr>
        <p:spPr bwMode="auto">
          <a:xfrm>
            <a:off x="10031439" y="4879327"/>
            <a:ext cx="242272" cy="411071"/>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12" tIns="45707" rIns="91412" bIns="45707" numCol="1" anchor="t" anchorCtr="0" compatLnSpc="1">
            <a:prstTxWarp prst="textNoShape">
              <a:avLst/>
            </a:prstTxWarp>
          </a:bodyPr>
          <a:lstStyle/>
          <a:p>
            <a:endParaRPr lang="en-US" dirty="0"/>
          </a:p>
        </p:txBody>
      </p:sp>
      <p:sp>
        <p:nvSpPr>
          <p:cNvPr id="89" name="Freeform 6"/>
          <p:cNvSpPr>
            <a:spLocks noEditPoints="1"/>
          </p:cNvSpPr>
          <p:nvPr/>
        </p:nvSpPr>
        <p:spPr bwMode="auto">
          <a:xfrm>
            <a:off x="10399739" y="4733278"/>
            <a:ext cx="242272" cy="411071"/>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12" tIns="45707" rIns="91412" bIns="45707" numCol="1" anchor="t" anchorCtr="0" compatLnSpc="1">
            <a:prstTxWarp prst="textNoShape">
              <a:avLst/>
            </a:prstTxWarp>
          </a:bodyPr>
          <a:lstStyle/>
          <a:p>
            <a:endParaRPr lang="en-US" dirty="0"/>
          </a:p>
        </p:txBody>
      </p:sp>
      <p:grpSp>
        <p:nvGrpSpPr>
          <p:cNvPr id="19" name="Group 18"/>
          <p:cNvGrpSpPr/>
          <p:nvPr/>
        </p:nvGrpSpPr>
        <p:grpSpPr>
          <a:xfrm>
            <a:off x="8924117" y="3944007"/>
            <a:ext cx="899334" cy="249208"/>
            <a:chOff x="8924116" y="3944007"/>
            <a:chExt cx="899334" cy="249208"/>
          </a:xfrm>
        </p:grpSpPr>
        <p:sp>
          <p:nvSpPr>
            <p:cNvPr id="18" name="Rectangle 1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p:cNvGrpSpPr/>
          <p:nvPr/>
        </p:nvGrpSpPr>
        <p:grpSpPr>
          <a:xfrm>
            <a:off x="9543784" y="4362950"/>
            <a:ext cx="745852" cy="206679"/>
            <a:chOff x="8924116" y="3944007"/>
            <a:chExt cx="899334" cy="249208"/>
          </a:xfrm>
        </p:grpSpPr>
        <p:sp>
          <p:nvSpPr>
            <p:cNvPr id="103" name="Rectangle 102"/>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04"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p:cNvGrpSpPr/>
          <p:nvPr/>
        </p:nvGrpSpPr>
        <p:grpSpPr>
          <a:xfrm>
            <a:off x="9749621" y="3187279"/>
            <a:ext cx="569134" cy="157708"/>
            <a:chOff x="8924116" y="3944007"/>
            <a:chExt cx="899334" cy="249208"/>
          </a:xfrm>
        </p:grpSpPr>
        <p:sp>
          <p:nvSpPr>
            <p:cNvPr id="107" name="Rectangle 106"/>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0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347851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ontent Placeholder 218"/>
          <p:cNvSpPr>
            <a:spLocks noGrp="1"/>
          </p:cNvSpPr>
          <p:nvPr>
            <p:ph type="body" sz="quarter" idx="10"/>
          </p:nvPr>
        </p:nvSpPr>
        <p:spPr>
          <a:xfrm>
            <a:off x="519113" y="1447799"/>
            <a:ext cx="6273573" cy="3607141"/>
          </a:xfrm>
        </p:spPr>
        <p:txBody>
          <a:bodyPr/>
          <a:lstStyle/>
          <a:p>
            <a:r>
              <a:rPr lang="en-US" sz="3200" dirty="0"/>
              <a:t>Persistent IP Address Requirements</a:t>
            </a:r>
          </a:p>
          <a:p>
            <a:pPr lvl="1"/>
            <a:r>
              <a:rPr lang="en-US" sz="1800" dirty="0"/>
              <a:t>Virtual Machines deployed into a virtual network have an infinite DHCP lease</a:t>
            </a:r>
            <a:r>
              <a:rPr lang="en-US" sz="1800" dirty="0" smtClean="0"/>
              <a:t>.</a:t>
            </a:r>
            <a:endParaRPr lang="en-US" sz="3200" dirty="0"/>
          </a:p>
          <a:p>
            <a:r>
              <a:rPr lang="en-US" sz="3200" dirty="0"/>
              <a:t>Hybrid On-Premises Cloud Apps</a:t>
            </a:r>
          </a:p>
          <a:p>
            <a:pPr lvl="1"/>
            <a:r>
              <a:rPr lang="en-US" sz="1800" dirty="0"/>
              <a:t>Requirement for connectivity between your data center and the public cloud.  </a:t>
            </a:r>
          </a:p>
          <a:p>
            <a:r>
              <a:rPr lang="en-US" sz="3200" dirty="0" smtClean="0"/>
              <a:t>Connectivity </a:t>
            </a:r>
            <a:r>
              <a:rPr lang="en-US" sz="3200" dirty="0"/>
              <a:t>between cloud services. </a:t>
            </a:r>
          </a:p>
          <a:p>
            <a:pPr lvl="1"/>
            <a:r>
              <a:rPr lang="en-US" sz="1800" dirty="0"/>
              <a:t>Deploying Active Directory in the Cloud or connecting a </a:t>
            </a:r>
            <a:r>
              <a:rPr lang="en-US" sz="1800" dirty="0" err="1"/>
              <a:t>PaaS</a:t>
            </a:r>
            <a:r>
              <a:rPr lang="en-US" sz="1800" dirty="0"/>
              <a:t> to </a:t>
            </a:r>
            <a:r>
              <a:rPr lang="en-US" sz="1800" dirty="0" err="1"/>
              <a:t>IaaS</a:t>
            </a:r>
            <a:r>
              <a:rPr lang="en-US" sz="1800" dirty="0"/>
              <a:t> Service.</a:t>
            </a:r>
          </a:p>
        </p:txBody>
      </p:sp>
      <p:sp>
        <p:nvSpPr>
          <p:cNvPr id="2" name="Title 1"/>
          <p:cNvSpPr>
            <a:spLocks noGrp="1"/>
          </p:cNvSpPr>
          <p:nvPr>
            <p:ph type="title"/>
          </p:nvPr>
        </p:nvSpPr>
        <p:spPr/>
        <p:txBody>
          <a:bodyPr/>
          <a:lstStyle/>
          <a:p>
            <a:r>
              <a:rPr lang="en-US" dirty="0"/>
              <a:t>Does Your App Need a Virtual Network?</a:t>
            </a:r>
          </a:p>
        </p:txBody>
      </p:sp>
      <p:grpSp>
        <p:nvGrpSpPr>
          <p:cNvPr id="42" name="Group 41"/>
          <p:cNvGrpSpPr/>
          <p:nvPr/>
        </p:nvGrpSpPr>
        <p:grpSpPr>
          <a:xfrm>
            <a:off x="8145179" y="1430338"/>
            <a:ext cx="3535646" cy="3615928"/>
            <a:chOff x="5217728" y="1084660"/>
            <a:chExt cx="3535646" cy="3615928"/>
          </a:xfrm>
        </p:grpSpPr>
        <p:sp>
          <p:nvSpPr>
            <p:cNvPr id="43" name="Rectangle 42"/>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defTabSz="685376" fontAlgn="base">
                <a:spcBef>
                  <a:spcPts val="900"/>
                </a:spcBef>
                <a:spcAft>
                  <a:spcPct val="0"/>
                </a:spcAft>
              </a:pPr>
              <a:r>
                <a:rPr lang="en-US" dirty="0">
                  <a:ln>
                    <a:solidFill>
                      <a:srgbClr val="FFFFFF">
                        <a:alpha val="0"/>
                      </a:srgbClr>
                    </a:solidFill>
                  </a:ln>
                  <a:solidFill>
                    <a:srgbClr val="595959"/>
                  </a:solidFill>
                  <a:latin typeface="Segoe UI Light" pitchFamily="34" charset="0"/>
                </a:rPr>
                <a:t>Corpnet</a:t>
              </a:r>
            </a:p>
          </p:txBody>
        </p:sp>
        <p:sp>
          <p:nvSpPr>
            <p:cNvPr id="44" name="Oval 43"/>
            <p:cNvSpPr/>
            <p:nvPr>
              <p:custDataLst>
                <p:tags r:id="rId2"/>
              </p:custDataLst>
            </p:nvPr>
          </p:nvSpPr>
          <p:spPr bwMode="auto">
            <a:xfrm>
              <a:off x="5753358"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08" fontAlgn="base">
                <a:spcBef>
                  <a:spcPct val="0"/>
                </a:spcBef>
                <a:spcAft>
                  <a:spcPct val="0"/>
                </a:spcAft>
              </a:pPr>
              <a:endParaRPr lang="en-US" sz="1700" dirty="0">
                <a:solidFill>
                  <a:srgbClr val="595959"/>
                </a:solidFill>
              </a:endParaRPr>
            </a:p>
          </p:txBody>
        </p:sp>
        <p:grpSp>
          <p:nvGrpSpPr>
            <p:cNvPr id="45" name="Group 44"/>
            <p:cNvGrpSpPr/>
            <p:nvPr/>
          </p:nvGrpSpPr>
          <p:grpSpPr>
            <a:xfrm>
              <a:off x="5838166" y="1136704"/>
              <a:ext cx="2276815" cy="1525628"/>
              <a:chOff x="7479592" y="1494853"/>
              <a:chExt cx="3649895" cy="2446325"/>
            </a:xfrm>
            <a:solidFill>
              <a:schemeClr val="accent6">
                <a:lumMod val="20000"/>
                <a:lumOff val="80000"/>
              </a:schemeClr>
            </a:solidFill>
          </p:grpSpPr>
          <p:sp>
            <p:nvSpPr>
              <p:cNvPr id="90"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3565"/>
                <a:endParaRPr lang="en-US" sz="1200" dirty="0">
                  <a:solidFill>
                    <a:srgbClr val="292929"/>
                  </a:solidFill>
                </a:endParaRPr>
              </a:p>
            </p:txBody>
          </p:sp>
          <p:sp>
            <p:nvSpPr>
              <p:cNvPr id="91" name="Rectangle 90"/>
              <p:cNvSpPr/>
              <p:nvPr/>
            </p:nvSpPr>
            <p:spPr>
              <a:xfrm>
                <a:off x="8165818" y="1990104"/>
                <a:ext cx="2411945" cy="518191"/>
              </a:xfrm>
              <a:prstGeom prst="rect">
                <a:avLst/>
              </a:prstGeom>
              <a:noFill/>
            </p:spPr>
            <p:txBody>
              <a:bodyPr wrap="none">
                <a:spAutoFit/>
              </a:bodyPr>
              <a:lstStyle/>
              <a:p>
                <a:pPr algn="ctr" defTabSz="685376" fontAlgn="base">
                  <a:spcBef>
                    <a:spcPts val="900"/>
                  </a:spcBef>
                  <a:spcAft>
                    <a:spcPct val="0"/>
                  </a:spcAft>
                </a:pPr>
                <a:r>
                  <a:rPr lang="en-US" sz="1500" dirty="0">
                    <a:ln>
                      <a:solidFill>
                        <a:srgbClr val="FFFFFF">
                          <a:alpha val="0"/>
                        </a:srgbClr>
                      </a:solidFill>
                    </a:ln>
                    <a:solidFill>
                      <a:srgbClr val="FFFFFF">
                        <a:alpha val="99000"/>
                      </a:srgbClr>
                    </a:solidFill>
                  </a:rPr>
                  <a:t>Windows Azure</a:t>
                </a:r>
              </a:p>
            </p:txBody>
          </p:sp>
        </p:grpSp>
        <p:sp>
          <p:nvSpPr>
            <p:cNvPr id="46" name="Rectangle 45"/>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913565"/>
              <a:endParaRPr lang="en-US" sz="1900" dirty="0">
                <a:ln>
                  <a:solidFill>
                    <a:srgbClr val="FFFFFF">
                      <a:alpha val="0"/>
                    </a:srgbClr>
                  </a:solidFill>
                </a:ln>
                <a:solidFill>
                  <a:srgbClr val="FFFFFF"/>
                </a:solidFill>
              </a:endParaRPr>
            </a:p>
          </p:txBody>
        </p:sp>
        <p:sp>
          <p:nvSpPr>
            <p:cNvPr id="47" name="Rectangle 46"/>
            <p:cNvSpPr/>
            <p:nvPr/>
          </p:nvSpPr>
          <p:spPr>
            <a:xfrm>
              <a:off x="61325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913565"/>
              <a:r>
                <a:rPr lang="en-US" sz="900" dirty="0">
                  <a:ln>
                    <a:solidFill>
                      <a:srgbClr val="FFFFFF">
                        <a:alpha val="0"/>
                      </a:srgbClr>
                    </a:solidFill>
                  </a:ln>
                  <a:solidFill>
                    <a:srgbClr val="FFFFFF"/>
                  </a:solidFill>
                </a:rPr>
                <a:t>VM 1</a:t>
              </a:r>
            </a:p>
          </p:txBody>
        </p:sp>
        <p:sp>
          <p:nvSpPr>
            <p:cNvPr id="48" name="Rectangle 47"/>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913565"/>
              <a:r>
                <a:rPr lang="en-US" sz="900" dirty="0">
                  <a:ln>
                    <a:solidFill>
                      <a:srgbClr val="FFFFFF">
                        <a:alpha val="0"/>
                      </a:srgbClr>
                    </a:solidFill>
                  </a:ln>
                  <a:solidFill>
                    <a:srgbClr val="FFFFFF"/>
                  </a:solidFill>
                </a:rPr>
                <a:t>VM 2</a:t>
              </a:r>
            </a:p>
          </p:txBody>
        </p:sp>
        <p:sp>
          <p:nvSpPr>
            <p:cNvPr id="49" name="Rectangle 48"/>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defTabSz="913565"/>
              <a:r>
                <a:rPr lang="en-US" sz="900" dirty="0">
                  <a:ln>
                    <a:solidFill>
                      <a:srgbClr val="FFFFFF">
                        <a:alpha val="0"/>
                      </a:srgbClr>
                    </a:solidFill>
                  </a:ln>
                  <a:solidFill>
                    <a:srgbClr val="FFFFFF"/>
                  </a:solidFill>
                </a:rPr>
                <a:t>ROLE 1</a:t>
              </a:r>
            </a:p>
          </p:txBody>
        </p:sp>
        <p:cxnSp>
          <p:nvCxnSpPr>
            <p:cNvPr id="50" name="Straight Connector 49"/>
            <p:cNvCxnSpPr>
              <a:stCxn id="47" idx="3"/>
              <a:endCxn id="48" idx="1"/>
            </p:cNvCxnSpPr>
            <p:nvPr>
              <p:custDataLst>
                <p:tags r:id="rId5"/>
              </p:custDataLst>
            </p:nvPr>
          </p:nvCxnSpPr>
          <p:spPr>
            <a:xfrm>
              <a:off x="6612703"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custDataLst>
                <p:tags r:id="rId6"/>
              </p:custDataLst>
            </p:nvPr>
          </p:nvSpPr>
          <p:spPr>
            <a:xfrm>
              <a:off x="6095348"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913565"/>
              <a:endParaRPr lang="en-US" sz="1900" dirty="0">
                <a:ln>
                  <a:solidFill>
                    <a:srgbClr val="FFFFFF">
                      <a:alpha val="0"/>
                    </a:srgbClr>
                  </a:solidFill>
                </a:ln>
                <a:solidFill>
                  <a:srgbClr val="FFFFFF"/>
                </a:solidFill>
              </a:endParaRPr>
            </a:p>
          </p:txBody>
        </p:sp>
        <p:sp>
          <p:nvSpPr>
            <p:cNvPr id="52" name="Rectangle 51"/>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913565"/>
              <a:endParaRPr lang="en-US" sz="1900" dirty="0">
                <a:ln>
                  <a:solidFill>
                    <a:srgbClr val="FFFFFF">
                      <a:alpha val="0"/>
                    </a:srgbClr>
                  </a:solidFill>
                </a:ln>
                <a:solidFill>
                  <a:srgbClr val="FFFFFF"/>
                </a:solidFill>
              </a:endParaRPr>
            </a:p>
          </p:txBody>
        </p:sp>
        <p:cxnSp>
          <p:nvCxnSpPr>
            <p:cNvPr id="53" name="Straight Connector 117"/>
            <p:cNvCxnSpPr>
              <a:stCxn id="47" idx="2"/>
              <a:endCxn id="49" idx="0"/>
            </p:cNvCxnSpPr>
            <p:nvPr>
              <p:custDataLst>
                <p:tags r:id="rId8"/>
              </p:custDataLst>
            </p:nvPr>
          </p:nvCxnSpPr>
          <p:spPr>
            <a:xfrm rot="16200000" flipH="1">
              <a:off x="6591168" y="1825524"/>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087401" y="2231001"/>
              <a:ext cx="542474" cy="192370"/>
            </a:xfrm>
            <a:prstGeom prst="rect">
              <a:avLst/>
            </a:prstGeom>
          </p:spPr>
          <p:txBody>
            <a:bodyPr wrap="none" lIns="68589" tIns="34295" rIns="68589" bIns="34295">
              <a:spAutoFit/>
            </a:bodyPr>
            <a:lstStyle/>
            <a:p>
              <a:pPr algn="ctr" defTabSz="685376" fontAlgn="base">
                <a:spcBef>
                  <a:spcPts val="900"/>
                </a:spcBef>
                <a:spcAft>
                  <a:spcPct val="0"/>
                </a:spcAft>
              </a:pPr>
              <a:r>
                <a:rPr lang="en-US" sz="800" dirty="0">
                  <a:ln>
                    <a:solidFill>
                      <a:srgbClr val="FFFFFF">
                        <a:alpha val="0"/>
                      </a:srgbClr>
                    </a:solidFill>
                  </a:ln>
                  <a:solidFill>
                    <a:schemeClr val="bg1"/>
                  </a:solidFill>
                </a:rPr>
                <a:t>Subnet 2</a:t>
              </a:r>
            </a:p>
          </p:txBody>
        </p:sp>
        <p:sp>
          <p:nvSpPr>
            <p:cNvPr id="55" name="Rectangle 54"/>
            <p:cNvSpPr/>
            <p:nvPr/>
          </p:nvSpPr>
          <p:spPr>
            <a:xfrm>
              <a:off x="7277019" y="2042896"/>
              <a:ext cx="542474" cy="192370"/>
            </a:xfrm>
            <a:prstGeom prst="rect">
              <a:avLst/>
            </a:prstGeom>
          </p:spPr>
          <p:txBody>
            <a:bodyPr wrap="none" lIns="68589" tIns="34295" rIns="68589" bIns="34295">
              <a:spAutoFit/>
            </a:bodyPr>
            <a:lstStyle/>
            <a:p>
              <a:pPr algn="ctr" defTabSz="685376" fontAlgn="base">
                <a:spcBef>
                  <a:spcPts val="900"/>
                </a:spcBef>
                <a:spcAft>
                  <a:spcPct val="0"/>
                </a:spcAft>
              </a:pPr>
              <a:r>
                <a:rPr lang="en-US" sz="800" dirty="0">
                  <a:ln>
                    <a:solidFill>
                      <a:srgbClr val="FFFFFF">
                        <a:alpha val="0"/>
                      </a:srgbClr>
                    </a:solidFill>
                  </a:ln>
                  <a:solidFill>
                    <a:schemeClr val="bg1"/>
                  </a:solidFill>
                </a:rPr>
                <a:t>Subnet 1</a:t>
              </a:r>
            </a:p>
          </p:txBody>
        </p:sp>
        <p:cxnSp>
          <p:nvCxnSpPr>
            <p:cNvPr id="56" name="Straight Arrow Connector 55"/>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6386346" y="3086101"/>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6696458" y="3067050"/>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049146"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241049" y="3421340"/>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432305" y="3421339"/>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432305" y="3421340"/>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Freeform 6"/>
            <p:cNvSpPr>
              <a:spLocks noEditPoints="1"/>
            </p:cNvSpPr>
            <p:nvPr/>
          </p:nvSpPr>
          <p:spPr bwMode="auto">
            <a:xfrm>
              <a:off x="5855848" y="33856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913565"/>
              <a:endParaRPr lang="en-US" sz="1900" dirty="0">
                <a:solidFill>
                  <a:srgbClr val="292929"/>
                </a:solidFill>
              </a:endParaRPr>
            </a:p>
          </p:txBody>
        </p:sp>
        <p:sp>
          <p:nvSpPr>
            <p:cNvPr id="65" name="Freeform 6"/>
            <p:cNvSpPr>
              <a:spLocks noEditPoints="1"/>
            </p:cNvSpPr>
            <p:nvPr/>
          </p:nvSpPr>
          <p:spPr bwMode="auto">
            <a:xfrm>
              <a:off x="6201219" y="3623770"/>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913565"/>
              <a:endParaRPr lang="en-US" sz="1900" dirty="0">
                <a:solidFill>
                  <a:srgbClr val="292929"/>
                </a:solidFill>
              </a:endParaRPr>
            </a:p>
          </p:txBody>
        </p:sp>
        <p:sp>
          <p:nvSpPr>
            <p:cNvPr id="66" name="Freeform 6"/>
            <p:cNvSpPr>
              <a:spLocks noEditPoints="1"/>
            </p:cNvSpPr>
            <p:nvPr/>
          </p:nvSpPr>
          <p:spPr bwMode="auto">
            <a:xfrm>
              <a:off x="6577555"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913565"/>
              <a:endParaRPr lang="en-US" sz="1900" dirty="0">
                <a:solidFill>
                  <a:srgbClr val="292929"/>
                </a:solidFill>
              </a:endParaRPr>
            </a:p>
          </p:txBody>
        </p:sp>
        <p:sp>
          <p:nvSpPr>
            <p:cNvPr id="67" name="Freeform 6"/>
            <p:cNvSpPr>
              <a:spLocks noEditPoints="1"/>
            </p:cNvSpPr>
            <p:nvPr/>
          </p:nvSpPr>
          <p:spPr bwMode="auto">
            <a:xfrm>
              <a:off x="7130149"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913565"/>
              <a:endParaRPr lang="en-US" sz="1900" dirty="0">
                <a:solidFill>
                  <a:srgbClr val="292929"/>
                </a:solidFill>
              </a:endParaRPr>
            </a:p>
          </p:txBody>
        </p:sp>
        <p:sp>
          <p:nvSpPr>
            <p:cNvPr id="68" name="Freeform 6"/>
            <p:cNvSpPr>
              <a:spLocks noEditPoints="1"/>
            </p:cNvSpPr>
            <p:nvPr/>
          </p:nvSpPr>
          <p:spPr bwMode="auto">
            <a:xfrm>
              <a:off x="7525539" y="365948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913565"/>
              <a:endParaRPr lang="en-US" sz="1900" dirty="0">
                <a:solidFill>
                  <a:srgbClr val="292929"/>
                </a:solidFill>
              </a:endParaRPr>
            </a:p>
          </p:txBody>
        </p:sp>
        <p:sp>
          <p:nvSpPr>
            <p:cNvPr id="69" name="Freeform 6"/>
            <p:cNvSpPr>
              <a:spLocks noEditPoints="1"/>
            </p:cNvSpPr>
            <p:nvPr/>
          </p:nvSpPr>
          <p:spPr bwMode="auto">
            <a:xfrm>
              <a:off x="7801836" y="354995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913565"/>
              <a:endParaRPr lang="en-US" sz="1900" dirty="0">
                <a:solidFill>
                  <a:srgbClr val="292929"/>
                </a:solidFill>
              </a:endParaRPr>
            </a:p>
          </p:txBody>
        </p:sp>
        <p:grpSp>
          <p:nvGrpSpPr>
            <p:cNvPr id="70" name="Group 69"/>
            <p:cNvGrpSpPr/>
            <p:nvPr/>
          </p:nvGrpSpPr>
          <p:grpSpPr>
            <a:xfrm>
              <a:off x="6694831" y="2958005"/>
              <a:ext cx="674676" cy="186906"/>
              <a:chOff x="8924116" y="3944007"/>
              <a:chExt cx="899334" cy="249208"/>
            </a:xfrm>
          </p:grpSpPr>
          <p:sp>
            <p:nvSpPr>
              <p:cNvPr id="82" name="Rectangle 81"/>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5"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913565"/>
                <a:endParaRPr lang="en-US" sz="1900" dirty="0">
                  <a:solidFill>
                    <a:srgbClr val="292929"/>
                  </a:solidFill>
                </a:endParaRPr>
              </a:p>
            </p:txBody>
          </p:sp>
        </p:grpSp>
        <p:grpSp>
          <p:nvGrpSpPr>
            <p:cNvPr id="71" name="Group 70"/>
            <p:cNvGrpSpPr/>
            <p:nvPr/>
          </p:nvGrpSpPr>
          <p:grpSpPr>
            <a:xfrm>
              <a:off x="7159701" y="3272206"/>
              <a:ext cx="559535" cy="155009"/>
              <a:chOff x="8924116" y="3944007"/>
              <a:chExt cx="899334" cy="249208"/>
            </a:xfrm>
          </p:grpSpPr>
          <p:sp>
            <p:nvSpPr>
              <p:cNvPr id="79" name="Rectangle 78"/>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913565"/>
                <a:endParaRPr lang="en-US" sz="1900" dirty="0">
                  <a:solidFill>
                    <a:srgbClr val="292929"/>
                  </a:solidFill>
                </a:endParaRPr>
              </a:p>
            </p:txBody>
          </p:sp>
        </p:grpSp>
        <p:grpSp>
          <p:nvGrpSpPr>
            <p:cNvPr id="72" name="Group 71"/>
            <p:cNvGrpSpPr/>
            <p:nvPr/>
          </p:nvGrpSpPr>
          <p:grpSpPr>
            <a:xfrm>
              <a:off x="7314120" y="2390457"/>
              <a:ext cx="426962" cy="118281"/>
              <a:chOff x="8924116" y="3944007"/>
              <a:chExt cx="899334" cy="249208"/>
            </a:xfrm>
          </p:grpSpPr>
          <p:sp>
            <p:nvSpPr>
              <p:cNvPr id="73" name="Rectangle 72"/>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76"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565"/>
                <a:endParaRPr lang="en-US" sz="1900" dirty="0">
                  <a:solidFill>
                    <a:srgbClr val="292929"/>
                  </a:solidFill>
                </a:endParaRPr>
              </a:p>
            </p:txBody>
          </p:sp>
        </p:grpSp>
      </p:grpSp>
    </p:spTree>
    <p:extLst>
      <p:ext uri="{BB962C8B-B14F-4D97-AF65-F5344CB8AC3E}">
        <p14:creationId xmlns:p14="http://schemas.microsoft.com/office/powerpoint/2010/main" val="36991758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8070725"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defRPr/>
            </a:pPr>
            <a:endParaRPr lang="en-US" sz="2900" kern="0">
              <a:gradFill>
                <a:gsLst>
                  <a:gs pos="85000">
                    <a:srgbClr val="FFFFFF"/>
                  </a:gs>
                  <a:gs pos="0">
                    <a:srgbClr val="FFFFFF"/>
                  </a:gs>
                </a:gsLst>
                <a:lin ang="5400000" scaled="0"/>
              </a:gradFill>
            </a:endParaRPr>
          </a:p>
        </p:txBody>
      </p:sp>
      <p:sp>
        <p:nvSpPr>
          <p:cNvPr id="56" name="Rectangle 55"/>
          <p:cNvSpPr/>
          <p:nvPr/>
        </p:nvSpPr>
        <p:spPr bwMode="auto">
          <a:xfrm>
            <a:off x="8072246"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5" name="Title 4"/>
          <p:cNvSpPr>
            <a:spLocks noGrp="1"/>
          </p:cNvSpPr>
          <p:nvPr>
            <p:ph type="title"/>
          </p:nvPr>
        </p:nvSpPr>
        <p:spPr/>
        <p:txBody>
          <a:bodyPr/>
          <a:lstStyle/>
          <a:p>
            <a:r>
              <a:rPr lang="en-US" dirty="0" err="1" smtClean="0"/>
              <a:t>IaaS</a:t>
            </a:r>
            <a:r>
              <a:rPr lang="en-US" dirty="0" smtClean="0"/>
              <a:t> and </a:t>
            </a:r>
            <a:r>
              <a:rPr lang="en-US" dirty="0" err="1" smtClean="0"/>
              <a:t>PaaS</a:t>
            </a:r>
            <a:r>
              <a:rPr lang="en-US" dirty="0" smtClean="0"/>
              <a:t> </a:t>
            </a:r>
            <a:br>
              <a:rPr lang="en-US" dirty="0" smtClean="0"/>
            </a:br>
            <a:r>
              <a:rPr lang="en-US" dirty="0" smtClean="0"/>
              <a:t>	– Better Together</a:t>
            </a:r>
            <a:endParaRPr lang="en-US" dirty="0"/>
          </a:p>
        </p:txBody>
      </p:sp>
      <p:sp>
        <p:nvSpPr>
          <p:cNvPr id="32" name="Rectangle 31"/>
          <p:cNvSpPr/>
          <p:nvPr/>
        </p:nvSpPr>
        <p:spPr bwMode="auto">
          <a:xfrm>
            <a:off x="6476587"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33" name="Rectangle 32"/>
          <p:cNvSpPr/>
          <p:nvPr/>
        </p:nvSpPr>
        <p:spPr bwMode="auto">
          <a:xfrm>
            <a:off x="6476587"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endParaRPr lang="en-US" kern="0" dirty="0">
              <a:gradFill>
                <a:gsLst>
                  <a:gs pos="85000">
                    <a:srgbClr val="FFFFFF"/>
                  </a:gs>
                  <a:gs pos="0">
                    <a:srgbClr val="FFFFFF"/>
                  </a:gs>
                </a:gsLst>
                <a:lin ang="5400000" scaled="0"/>
              </a:gradFill>
            </a:endParaRPr>
          </a:p>
        </p:txBody>
      </p:sp>
      <p:sp>
        <p:nvSpPr>
          <p:cNvPr id="34" name="Rectangle 33"/>
          <p:cNvSpPr/>
          <p:nvPr/>
        </p:nvSpPr>
        <p:spPr bwMode="auto">
          <a:xfrm>
            <a:off x="6476587"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5" name="Rectangle 34"/>
          <p:cNvSpPr/>
          <p:nvPr/>
        </p:nvSpPr>
        <p:spPr bwMode="auto">
          <a:xfrm>
            <a:off x="6476586" y="0"/>
            <a:ext cx="314449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39" name="Rectangle 38"/>
          <p:cNvSpPr/>
          <p:nvPr/>
        </p:nvSpPr>
        <p:spPr bwMode="auto">
          <a:xfrm>
            <a:off x="9666384"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41" name="Rectangle 40"/>
          <p:cNvSpPr/>
          <p:nvPr/>
        </p:nvSpPr>
        <p:spPr bwMode="auto">
          <a:xfrm>
            <a:off x="3288316"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pic>
        <p:nvPicPr>
          <p:cNvPr id="42" name="Picture 41" descr="\\MAGNUM\Projects\Microsoft\Cloud Power FY12\Design\ICONS_PNG\Application.png"/>
          <p:cNvPicPr>
            <a:picLocks noChangeAspect="1" noChangeArrowheads="1"/>
          </p:cNvPicPr>
          <p:nvPr/>
        </p:nvPicPr>
        <p:blipFill>
          <a:blip r:embed="rId3" cstate="print">
            <a:lum bright="100000"/>
          </a:blip>
          <a:srcRect/>
          <a:stretch>
            <a:fillRect/>
          </a:stretch>
        </p:blipFill>
        <p:spPr bwMode="auto">
          <a:xfrm>
            <a:off x="8188353" y="2723072"/>
            <a:ext cx="857527" cy="857304"/>
          </a:xfrm>
          <a:prstGeom prst="rect">
            <a:avLst/>
          </a:prstGeom>
          <a:noFill/>
        </p:spPr>
      </p:pic>
      <p:pic>
        <p:nvPicPr>
          <p:cNvPr id="43" name="Picture 2" descr="\\MAGNUM\Projects\Microsoft\Cloud Power FY12\Design\Icons\PNGs\Web.png"/>
          <p:cNvPicPr>
            <a:picLocks noChangeAspect="1" noChangeArrowheads="1"/>
          </p:cNvPicPr>
          <p:nvPr/>
        </p:nvPicPr>
        <p:blipFill rotWithShape="1">
          <a:blip r:embed="rId4" cstate="print">
            <a:lum bright="100000"/>
          </a:blip>
          <a:srcRect t="1" b="-1316"/>
          <a:stretch/>
        </p:blipFill>
        <p:spPr bwMode="auto">
          <a:xfrm>
            <a:off x="9831922" y="2807594"/>
            <a:ext cx="676969" cy="685872"/>
          </a:xfrm>
          <a:prstGeom prst="rect">
            <a:avLst/>
          </a:prstGeom>
          <a:noFill/>
        </p:spPr>
      </p:pic>
      <p:sp>
        <p:nvSpPr>
          <p:cNvPr id="45" name="Rectangle 44"/>
          <p:cNvSpPr/>
          <p:nvPr/>
        </p:nvSpPr>
        <p:spPr bwMode="auto">
          <a:xfrm>
            <a:off x="4882452"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46" name="Freeform 6"/>
          <p:cNvSpPr>
            <a:spLocks noChangeAspect="1" noEditPoints="1"/>
          </p:cNvSpPr>
          <p:nvPr/>
        </p:nvSpPr>
        <p:spPr bwMode="auto">
          <a:xfrm>
            <a:off x="3725649" y="299202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47" name="Freeform 17"/>
          <p:cNvSpPr>
            <a:spLocks noEditPoints="1"/>
          </p:cNvSpPr>
          <p:nvPr/>
        </p:nvSpPr>
        <p:spPr bwMode="auto">
          <a:xfrm>
            <a:off x="5223852" y="2998418"/>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49" name="Freeform 6"/>
          <p:cNvSpPr>
            <a:spLocks noChangeAspect="1" noEditPoints="1"/>
          </p:cNvSpPr>
          <p:nvPr/>
        </p:nvSpPr>
        <p:spPr bwMode="auto">
          <a:xfrm>
            <a:off x="6703854" y="2851744"/>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51" name="Freeform 37"/>
          <p:cNvSpPr>
            <a:spLocks noEditPoints="1"/>
          </p:cNvSpPr>
          <p:nvPr/>
        </p:nvSpPr>
        <p:spPr bwMode="auto">
          <a:xfrm>
            <a:off x="10157355" y="3462990"/>
            <a:ext cx="752715" cy="556875"/>
          </a:xfrm>
          <a:custGeom>
            <a:avLst/>
            <a:gdLst>
              <a:gd name="T0" fmla="*/ 151 w 184"/>
              <a:gd name="T1" fmla="*/ 69 h 136"/>
              <a:gd name="T2" fmla="*/ 134 w 184"/>
              <a:gd name="T3" fmla="*/ 74 h 136"/>
              <a:gd name="T4" fmla="*/ 87 w 184"/>
              <a:gd name="T5" fmla="*/ 44 h 136"/>
              <a:gd name="T6" fmla="*/ 37 w 184"/>
              <a:gd name="T7" fmla="*/ 85 h 136"/>
              <a:gd name="T8" fmla="*/ 26 w 184"/>
              <a:gd name="T9" fmla="*/ 83 h 136"/>
              <a:gd name="T10" fmla="*/ 0 w 184"/>
              <a:gd name="T11" fmla="*/ 109 h 136"/>
              <a:gd name="T12" fmla="*/ 26 w 184"/>
              <a:gd name="T13" fmla="*/ 136 h 136"/>
              <a:gd name="T14" fmla="*/ 151 w 184"/>
              <a:gd name="T15" fmla="*/ 136 h 136"/>
              <a:gd name="T16" fmla="*/ 184 w 184"/>
              <a:gd name="T17" fmla="*/ 102 h 136"/>
              <a:gd name="T18" fmla="*/ 151 w 184"/>
              <a:gd name="T19" fmla="*/ 69 h 136"/>
              <a:gd name="T20" fmla="*/ 31 w 184"/>
              <a:gd name="T21" fmla="*/ 63 h 136"/>
              <a:gd name="T22" fmla="*/ 39 w 184"/>
              <a:gd name="T23" fmla="*/ 58 h 136"/>
              <a:gd name="T24" fmla="*/ 22 w 184"/>
              <a:gd name="T25" fmla="*/ 32 h 136"/>
              <a:gd name="T26" fmla="*/ 30 w 184"/>
              <a:gd name="T27" fmla="*/ 10 h 136"/>
              <a:gd name="T28" fmla="*/ 53 w 184"/>
              <a:gd name="T29" fmla="*/ 12 h 136"/>
              <a:gd name="T30" fmla="*/ 70 w 184"/>
              <a:gd name="T31" fmla="*/ 38 h 136"/>
              <a:gd name="T32" fmla="*/ 78 w 184"/>
              <a:gd name="T33" fmla="*/ 33 h 136"/>
              <a:gd name="T34" fmla="*/ 64 w 184"/>
              <a:gd name="T35" fmla="*/ 12 h 136"/>
              <a:gd name="T36" fmla="*/ 76 w 184"/>
              <a:gd name="T37" fmla="*/ 4 h 136"/>
              <a:gd name="T38" fmla="*/ 23 w 184"/>
              <a:gd name="T39" fmla="*/ 0 h 136"/>
              <a:gd name="T40" fmla="*/ 6 w 184"/>
              <a:gd name="T41" fmla="*/ 50 h 136"/>
              <a:gd name="T42" fmla="*/ 18 w 184"/>
              <a:gd name="T43" fmla="*/ 42 h 136"/>
              <a:gd name="T44" fmla="*/ 31 w 184"/>
              <a:gd name="T45"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36">
                <a:moveTo>
                  <a:pt x="151" y="69"/>
                </a:moveTo>
                <a:cubicBezTo>
                  <a:pt x="145" y="69"/>
                  <a:pt x="139" y="71"/>
                  <a:pt x="134" y="74"/>
                </a:cubicBezTo>
                <a:cubicBezTo>
                  <a:pt x="125" y="56"/>
                  <a:pt x="108" y="44"/>
                  <a:pt x="87" y="44"/>
                </a:cubicBezTo>
                <a:cubicBezTo>
                  <a:pt x="62" y="44"/>
                  <a:pt x="42" y="62"/>
                  <a:pt x="37" y="85"/>
                </a:cubicBezTo>
                <a:cubicBezTo>
                  <a:pt x="33" y="83"/>
                  <a:pt x="30" y="83"/>
                  <a:pt x="26" y="83"/>
                </a:cubicBezTo>
                <a:cubicBezTo>
                  <a:pt x="11" y="83"/>
                  <a:pt x="0" y="94"/>
                  <a:pt x="0" y="109"/>
                </a:cubicBezTo>
                <a:cubicBezTo>
                  <a:pt x="0" y="124"/>
                  <a:pt x="11" y="136"/>
                  <a:pt x="26" y="136"/>
                </a:cubicBezTo>
                <a:cubicBezTo>
                  <a:pt x="151" y="136"/>
                  <a:pt x="151" y="136"/>
                  <a:pt x="151" y="136"/>
                </a:cubicBezTo>
                <a:cubicBezTo>
                  <a:pt x="169" y="136"/>
                  <a:pt x="184" y="121"/>
                  <a:pt x="184" y="102"/>
                </a:cubicBezTo>
                <a:cubicBezTo>
                  <a:pt x="184" y="84"/>
                  <a:pt x="169" y="69"/>
                  <a:pt x="151" y="69"/>
                </a:cubicBezTo>
                <a:close/>
                <a:moveTo>
                  <a:pt x="31" y="63"/>
                </a:moveTo>
                <a:cubicBezTo>
                  <a:pt x="39" y="58"/>
                  <a:pt x="39" y="58"/>
                  <a:pt x="39" y="58"/>
                </a:cubicBezTo>
                <a:cubicBezTo>
                  <a:pt x="22" y="32"/>
                  <a:pt x="22" y="32"/>
                  <a:pt x="22" y="32"/>
                </a:cubicBezTo>
                <a:cubicBezTo>
                  <a:pt x="30" y="10"/>
                  <a:pt x="30" y="10"/>
                  <a:pt x="30" y="10"/>
                </a:cubicBezTo>
                <a:cubicBezTo>
                  <a:pt x="53" y="12"/>
                  <a:pt x="53" y="12"/>
                  <a:pt x="53" y="12"/>
                </a:cubicBezTo>
                <a:cubicBezTo>
                  <a:pt x="70" y="38"/>
                  <a:pt x="70" y="38"/>
                  <a:pt x="70" y="38"/>
                </a:cubicBezTo>
                <a:cubicBezTo>
                  <a:pt x="78" y="33"/>
                  <a:pt x="78" y="33"/>
                  <a:pt x="78" y="33"/>
                </a:cubicBezTo>
                <a:cubicBezTo>
                  <a:pt x="64" y="12"/>
                  <a:pt x="64" y="12"/>
                  <a:pt x="64" y="12"/>
                </a:cubicBezTo>
                <a:cubicBezTo>
                  <a:pt x="76" y="4"/>
                  <a:pt x="76" y="4"/>
                  <a:pt x="76" y="4"/>
                </a:cubicBezTo>
                <a:cubicBezTo>
                  <a:pt x="23" y="0"/>
                  <a:pt x="23" y="0"/>
                  <a:pt x="23" y="0"/>
                </a:cubicBezTo>
                <a:cubicBezTo>
                  <a:pt x="6" y="50"/>
                  <a:pt x="6" y="50"/>
                  <a:pt x="6" y="50"/>
                </a:cubicBezTo>
                <a:cubicBezTo>
                  <a:pt x="18" y="42"/>
                  <a:pt x="18" y="42"/>
                  <a:pt x="18" y="42"/>
                </a:cubicBezTo>
                <a:lnTo>
                  <a:pt x="31" y="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52" name="Rectangle 51"/>
          <p:cNvSpPr/>
          <p:nvPr/>
        </p:nvSpPr>
        <p:spPr>
          <a:xfrm>
            <a:off x="6881638" y="4410534"/>
            <a:ext cx="803857" cy="455509"/>
          </a:xfrm>
          <a:prstGeom prst="rect">
            <a:avLst/>
          </a:prstGeom>
        </p:spPr>
        <p:txBody>
          <a:bodyPr wrap="none" lIns="121899" tIns="60949" rIns="121899" bIns="60949">
            <a:spAutoFit/>
          </a:bodyPr>
          <a:lstStyle/>
          <a:p>
            <a:pPr defTabSz="914209">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55" name="Rectangle 54"/>
          <p:cNvSpPr/>
          <p:nvPr/>
        </p:nvSpPr>
        <p:spPr>
          <a:xfrm>
            <a:off x="8398667" y="4410534"/>
            <a:ext cx="896998" cy="455487"/>
          </a:xfrm>
          <a:prstGeom prst="rect">
            <a:avLst/>
          </a:prstGeom>
        </p:spPr>
        <p:txBody>
          <a:bodyPr wrap="none" lIns="121899" tIns="60949" rIns="121899" bIns="60949">
            <a:spAutoFit/>
          </a:bodyPr>
          <a:lstStyle/>
          <a:p>
            <a:pPr lvl="0" defTabSz="914209">
              <a:lnSpc>
                <a:spcPct val="90000"/>
              </a:lnSpc>
              <a:buSzPct val="90000"/>
              <a:defRPr/>
            </a:pPr>
            <a:r>
              <a:rPr lang="en-US" kern="0" dirty="0" err="1">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sp>
        <p:nvSpPr>
          <p:cNvPr id="57" name="Rectangle 56"/>
          <p:cNvSpPr/>
          <p:nvPr/>
        </p:nvSpPr>
        <p:spPr bwMode="auto">
          <a:xfrm>
            <a:off x="9666384"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r>
              <a:rPr lang="en-US" kern="0">
                <a:gradFill>
                  <a:gsLst>
                    <a:gs pos="85000">
                      <a:srgbClr val="FFFFFF"/>
                    </a:gs>
                    <a:gs pos="0">
                      <a:srgbClr val="FFFFFF"/>
                    </a:gs>
                  </a:gsLst>
                  <a:lin ang="5400000" scaled="0"/>
                </a:gradFill>
              </a:rPr>
              <a:t>SaaS</a:t>
            </a:r>
          </a:p>
        </p:txBody>
      </p:sp>
      <p:sp>
        <p:nvSpPr>
          <p:cNvPr id="58" name="Rectangle 57"/>
          <p:cNvSpPr/>
          <p:nvPr/>
        </p:nvSpPr>
        <p:spPr bwMode="auto">
          <a:xfrm>
            <a:off x="3289837"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3" name="Rectangle 62"/>
          <p:cNvSpPr/>
          <p:nvPr/>
        </p:nvSpPr>
        <p:spPr bwMode="auto">
          <a:xfrm>
            <a:off x="4883973" y="4388199"/>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25" name="Freeform 128"/>
          <p:cNvSpPr>
            <a:spLocks noChangeAspect="1"/>
          </p:cNvSpPr>
          <p:nvPr/>
        </p:nvSpPr>
        <p:spPr bwMode="black">
          <a:xfrm>
            <a:off x="7096304" y="3659142"/>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Trapezoid 1"/>
          <p:cNvSpPr/>
          <p:nvPr/>
        </p:nvSpPr>
        <p:spPr bwMode="auto">
          <a:xfrm rot="8419041">
            <a:off x="6913891" y="3183774"/>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128"/>
          <p:cNvSpPr>
            <a:spLocks noChangeAspect="1"/>
          </p:cNvSpPr>
          <p:nvPr/>
        </p:nvSpPr>
        <p:spPr bwMode="black">
          <a:xfrm>
            <a:off x="8666977" y="3658796"/>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Trapezoid 1"/>
          <p:cNvSpPr/>
          <p:nvPr/>
        </p:nvSpPr>
        <p:spPr bwMode="auto">
          <a:xfrm rot="9184644">
            <a:off x="8566056" y="3190212"/>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207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6"/>
            <a:ext cx="11149013" cy="1144929"/>
          </a:xfrm>
        </p:spPr>
        <p:txBody>
          <a:bodyPr/>
          <a:lstStyle/>
          <a:p>
            <a:r>
              <a:rPr lang="en-US" dirty="0" smtClean="0"/>
              <a:t>The Benefits of </a:t>
            </a:r>
            <a:r>
              <a:rPr lang="en-US" dirty="0" err="1" smtClean="0"/>
              <a:t>PaaS</a:t>
            </a:r>
            <a:r>
              <a:rPr lang="en-US" dirty="0" smtClean="0"/>
              <a:t/>
            </a:r>
            <a:br>
              <a:rPr lang="en-US" dirty="0" smtClean="0"/>
            </a:br>
            <a:endParaRPr lang="en-US" sz="2800" dirty="0">
              <a:solidFill>
                <a:schemeClr val="accent1"/>
              </a:solidFill>
            </a:endParaRPr>
          </a:p>
        </p:txBody>
      </p:sp>
      <p:sp>
        <p:nvSpPr>
          <p:cNvPr id="4" name="Rectangle 3"/>
          <p:cNvSpPr/>
          <p:nvPr/>
        </p:nvSpPr>
        <p:spPr bwMode="auto">
          <a:xfrm>
            <a:off x="1988528" y="1651009"/>
            <a:ext cx="9489286" cy="3951504"/>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7" tIns="60947" rIns="60947" bIns="60947" numCol="1" spcCol="0" rtlCol="0" fromWordArt="0" anchor="ctr" anchorCtr="0" forceAA="0" compatLnSpc="1">
            <a:prstTxWarp prst="textNoShape">
              <a:avLst/>
            </a:prstTxWarp>
            <a:noAutofit/>
          </a:bodyPr>
          <a:lstStyle/>
          <a:p>
            <a:pPr algn="ctr" defTabSz="121853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0022" y="1651010"/>
            <a:ext cx="1318509" cy="131885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121853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70022" y="2964811"/>
            <a:ext cx="1318509" cy="131885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121853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70022" y="4283663"/>
            <a:ext cx="1318509" cy="1318852"/>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121853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2220118" y="2971452"/>
            <a:ext cx="10244414" cy="1231107"/>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3700" dirty="0" err="1">
                <a:solidFill>
                  <a:schemeClr val="accent4">
                    <a:alpha val="99000"/>
                  </a:schemeClr>
                </a:solidFill>
                <a:latin typeface="+mj-lt"/>
              </a:rPr>
              <a:t>Paas</a:t>
            </a:r>
            <a:r>
              <a:rPr lang="en-US" sz="3700" dirty="0">
                <a:solidFill>
                  <a:schemeClr val="accent4">
                    <a:alpha val="99000"/>
                  </a:schemeClr>
                </a:solidFill>
                <a:latin typeface="+mj-lt"/>
              </a:rPr>
              <a:t> is cheaper</a:t>
            </a:r>
          </a:p>
          <a:p>
            <a:pPr marL="3174" lvl="1">
              <a:lnSpc>
                <a:spcPct val="100000"/>
              </a:lnSpc>
            </a:pPr>
            <a:r>
              <a:rPr lang="en-US" sz="2100" dirty="0">
                <a:solidFill>
                  <a:schemeClr val="tx1">
                    <a:alpha val="99000"/>
                  </a:schemeClr>
                </a:solidFill>
              </a:rPr>
              <a:t>Reason: </a:t>
            </a:r>
            <a:r>
              <a:rPr lang="en-US" sz="2100" dirty="0">
                <a:solidFill>
                  <a:schemeClr val="tx1">
                    <a:lumMod val="65000"/>
                    <a:alpha val="99000"/>
                  </a:schemeClr>
                </a:solidFill>
              </a:rPr>
              <a:t>There’s less admin and management work to do</a:t>
            </a:r>
          </a:p>
          <a:p>
            <a:pPr marL="3174" lvl="1">
              <a:lnSpc>
                <a:spcPct val="100000"/>
              </a:lnSpc>
            </a:pPr>
            <a:r>
              <a:rPr lang="en-US" sz="2100" dirty="0">
                <a:solidFill>
                  <a:schemeClr val="tx1">
                    <a:alpha val="99000"/>
                  </a:schemeClr>
                </a:solidFill>
              </a:rPr>
              <a:t>Benefit: </a:t>
            </a:r>
            <a:r>
              <a:rPr lang="en-US" sz="2100" dirty="0">
                <a:solidFill>
                  <a:schemeClr val="tx1">
                    <a:lumMod val="65000"/>
                    <a:alpha val="99000"/>
                  </a:schemeClr>
                </a:solidFill>
              </a:rPr>
              <a:t>Organizations spend less supporting applications</a:t>
            </a:r>
          </a:p>
        </p:txBody>
      </p:sp>
      <p:sp>
        <p:nvSpPr>
          <p:cNvPr id="14" name="Text Placeholder 3"/>
          <p:cNvSpPr txBox="1">
            <a:spLocks/>
          </p:cNvSpPr>
          <p:nvPr/>
        </p:nvSpPr>
        <p:spPr>
          <a:xfrm>
            <a:off x="2220118" y="1699888"/>
            <a:ext cx="10244414" cy="1231107"/>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3700" dirty="0" err="1">
                <a:solidFill>
                  <a:schemeClr val="accent4">
                    <a:alpha val="99000"/>
                  </a:schemeClr>
                </a:solidFill>
                <a:latin typeface="+mj-lt"/>
              </a:rPr>
              <a:t>PaaS</a:t>
            </a:r>
            <a:r>
              <a:rPr lang="en-US" sz="3700" dirty="0">
                <a:solidFill>
                  <a:schemeClr val="accent4">
                    <a:alpha val="99000"/>
                  </a:schemeClr>
                </a:solidFill>
                <a:latin typeface="+mj-lt"/>
              </a:rPr>
              <a:t> is faster</a:t>
            </a:r>
          </a:p>
          <a:p>
            <a:pPr marL="3174" lvl="1">
              <a:lnSpc>
                <a:spcPct val="100000"/>
              </a:lnSpc>
            </a:pPr>
            <a:r>
              <a:rPr lang="en-US" sz="2100" dirty="0">
                <a:solidFill>
                  <a:schemeClr val="tx1">
                    <a:alpha val="99000"/>
                  </a:schemeClr>
                </a:solidFill>
              </a:rPr>
              <a:t>Reason: </a:t>
            </a:r>
            <a:r>
              <a:rPr lang="en-US" sz="2100" dirty="0">
                <a:solidFill>
                  <a:schemeClr val="tx1">
                    <a:lumMod val="65000"/>
                    <a:alpha val="99000"/>
                  </a:schemeClr>
                </a:solidFill>
              </a:rPr>
              <a:t>There’s less work for developers to do</a:t>
            </a:r>
          </a:p>
          <a:p>
            <a:pPr marL="3174" lvl="1">
              <a:lnSpc>
                <a:spcPct val="100000"/>
              </a:lnSpc>
            </a:pPr>
            <a:r>
              <a:rPr lang="en-US" sz="2100" dirty="0">
                <a:solidFill>
                  <a:schemeClr val="tx1">
                    <a:alpha val="99000"/>
                  </a:schemeClr>
                </a:solidFill>
              </a:rPr>
              <a:t>Benefit: </a:t>
            </a:r>
            <a:r>
              <a:rPr lang="en-US" sz="2100" dirty="0">
                <a:solidFill>
                  <a:schemeClr val="tx1">
                    <a:lumMod val="65000"/>
                    <a:alpha val="99000"/>
                  </a:schemeClr>
                </a:solidFill>
              </a:rPr>
              <a:t>Applications can go from idea to availability more quickly</a:t>
            </a:r>
          </a:p>
        </p:txBody>
      </p:sp>
      <p:sp>
        <p:nvSpPr>
          <p:cNvPr id="15" name="Freeform 125"/>
          <p:cNvSpPr>
            <a:spLocks noEditPoints="1"/>
          </p:cNvSpPr>
          <p:nvPr/>
        </p:nvSpPr>
        <p:spPr bwMode="black">
          <a:xfrm>
            <a:off x="974643" y="1830521"/>
            <a:ext cx="672348" cy="926033"/>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93" tIns="60947" rIns="121893" bIns="60947" numCol="1" anchor="t" anchorCtr="0" compatLnSpc="1">
            <a:prstTxWarp prst="textNoShape">
              <a:avLst/>
            </a:prstTxWarp>
          </a:bodyPr>
          <a:lstStyle/>
          <a:p>
            <a:endParaRPr lang="en-US"/>
          </a:p>
        </p:txBody>
      </p:sp>
      <p:sp>
        <p:nvSpPr>
          <p:cNvPr id="16" name="Freeform 9"/>
          <p:cNvSpPr>
            <a:spLocks noChangeAspect="1"/>
          </p:cNvSpPr>
          <p:nvPr/>
        </p:nvSpPr>
        <p:spPr bwMode="black">
          <a:xfrm>
            <a:off x="1139352" y="3261944"/>
            <a:ext cx="455143" cy="78481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121893" tIns="60947" rIns="121893" bIns="60947" numCol="1" anchor="t" anchorCtr="0" compatLnSpc="1">
            <a:prstTxWarp prst="textNoShape">
              <a:avLst/>
            </a:prstTxWarp>
          </a:bodyPr>
          <a:lstStyle/>
          <a:p>
            <a:endParaRPr lang="en-US"/>
          </a:p>
        </p:txBody>
      </p:sp>
      <p:sp>
        <p:nvSpPr>
          <p:cNvPr id="17" name="Freeform 164"/>
          <p:cNvSpPr>
            <a:spLocks noEditPoints="1"/>
          </p:cNvSpPr>
          <p:nvPr/>
        </p:nvSpPr>
        <p:spPr bwMode="black">
          <a:xfrm>
            <a:off x="1081916" y="4593606"/>
            <a:ext cx="530884" cy="7362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7" tIns="54858" rIns="109717" bIns="54858" numCol="1" anchor="t" anchorCtr="0" compatLnSpc="1">
            <a:prstTxWarp prst="textNoShape">
              <a:avLst/>
            </a:prstTxWarp>
          </a:bodyPr>
          <a:lstStyle/>
          <a:p>
            <a:endParaRPr lang="en-US" sz="2100"/>
          </a:p>
        </p:txBody>
      </p:sp>
      <p:sp>
        <p:nvSpPr>
          <p:cNvPr id="18" name="Text Placeholder 3"/>
          <p:cNvSpPr txBox="1">
            <a:spLocks/>
          </p:cNvSpPr>
          <p:nvPr/>
        </p:nvSpPr>
        <p:spPr>
          <a:xfrm>
            <a:off x="2220118" y="4272044"/>
            <a:ext cx="10244414" cy="1231107"/>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3700" dirty="0" err="1">
                <a:solidFill>
                  <a:schemeClr val="accent4">
                    <a:alpha val="99000"/>
                  </a:schemeClr>
                </a:solidFill>
                <a:latin typeface="+mj-lt"/>
              </a:rPr>
              <a:t>PaaS</a:t>
            </a:r>
            <a:r>
              <a:rPr lang="en-US" sz="3700" dirty="0">
                <a:solidFill>
                  <a:schemeClr val="accent4">
                    <a:alpha val="99000"/>
                  </a:schemeClr>
                </a:solidFill>
                <a:latin typeface="+mj-lt"/>
              </a:rPr>
              <a:t> is lower risk</a:t>
            </a:r>
          </a:p>
          <a:p>
            <a:pPr marL="3174" lvl="1" indent="0">
              <a:lnSpc>
                <a:spcPct val="100000"/>
              </a:lnSpc>
              <a:spcBef>
                <a:spcPts val="0"/>
              </a:spcBef>
              <a:buSzPct val="80000"/>
              <a:buNone/>
            </a:pPr>
            <a:r>
              <a:rPr lang="en-US" sz="2100" spc="-51" dirty="0">
                <a:solidFill>
                  <a:schemeClr val="tx1">
                    <a:alpha val="99000"/>
                  </a:schemeClr>
                </a:solidFill>
              </a:rPr>
              <a:t>Reason: </a:t>
            </a:r>
            <a:r>
              <a:rPr lang="en-US" sz="2100" spc="-51" dirty="0">
                <a:solidFill>
                  <a:schemeClr val="tx1">
                    <a:lumMod val="65000"/>
                    <a:alpha val="99000"/>
                  </a:schemeClr>
                </a:solidFill>
              </a:rPr>
              <a:t>The platform does more, leaving fewer opportunities for error</a:t>
            </a:r>
          </a:p>
          <a:p>
            <a:pPr marL="3174" lvl="1" indent="0">
              <a:lnSpc>
                <a:spcPct val="100000"/>
              </a:lnSpc>
              <a:spcBef>
                <a:spcPts val="0"/>
              </a:spcBef>
              <a:buSzPct val="80000"/>
              <a:buNone/>
            </a:pPr>
            <a:r>
              <a:rPr lang="en-US" sz="2100" spc="-51" dirty="0">
                <a:solidFill>
                  <a:schemeClr val="tx1">
                    <a:alpha val="99000"/>
                  </a:schemeClr>
                </a:solidFill>
              </a:rPr>
              <a:t>Benefit: </a:t>
            </a:r>
            <a:r>
              <a:rPr lang="en-US" sz="2100" spc="-51" dirty="0">
                <a:solidFill>
                  <a:schemeClr val="tx1">
                    <a:lumMod val="65000"/>
                    <a:alpha val="99000"/>
                  </a:schemeClr>
                </a:solidFill>
              </a:rPr>
              <a:t>Creating and running applications gets more reliable</a:t>
            </a:r>
          </a:p>
        </p:txBody>
      </p:sp>
    </p:spTree>
    <p:custDataLst>
      <p:tags r:id="rId1"/>
    </p:custDataLst>
    <p:extLst>
      <p:ext uri="{BB962C8B-B14F-4D97-AF65-F5344CB8AC3E}">
        <p14:creationId xmlns:p14="http://schemas.microsoft.com/office/powerpoint/2010/main" val="367889875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3" y="1447799"/>
            <a:ext cx="11149013" cy="4764381"/>
          </a:xfrm>
        </p:spPr>
        <p:txBody>
          <a:bodyPr/>
          <a:lstStyle/>
          <a:p>
            <a:r>
              <a:rPr lang="en-US" dirty="0" smtClean="0"/>
              <a:t>Line of Business Applications</a:t>
            </a:r>
          </a:p>
          <a:p>
            <a:pPr lvl="1"/>
            <a:r>
              <a:rPr lang="en-US" dirty="0" smtClean="0"/>
              <a:t>Custom Applications, CRM, CMS, ERP, Business Intelligence</a:t>
            </a:r>
          </a:p>
          <a:p>
            <a:pPr lvl="1">
              <a:spcBef>
                <a:spcPts val="2400"/>
              </a:spcBef>
            </a:pPr>
            <a:r>
              <a:rPr lang="en-US" sz="4000" spc="-71" dirty="0">
                <a:solidFill>
                  <a:schemeClr val="tx2">
                    <a:alpha val="99000"/>
                  </a:schemeClr>
                </a:solidFill>
                <a:latin typeface="+mj-lt"/>
              </a:rPr>
              <a:t>Application Infrastructure</a:t>
            </a:r>
          </a:p>
          <a:p>
            <a:pPr lvl="1"/>
            <a:r>
              <a:rPr lang="en-US" dirty="0"/>
              <a:t>File Servers, Databases, Identity, Source Control</a:t>
            </a:r>
          </a:p>
          <a:p>
            <a:r>
              <a:rPr lang="en-US" dirty="0" smtClean="0"/>
              <a:t>Developer, Test and Staging Environments </a:t>
            </a:r>
          </a:p>
          <a:p>
            <a:pPr lvl="1"/>
            <a:r>
              <a:rPr lang="en-US" dirty="0" smtClean="0"/>
              <a:t>Quickly Provision and Un-provision Entire Environments</a:t>
            </a:r>
          </a:p>
          <a:p>
            <a:r>
              <a:rPr lang="en-US" dirty="0" smtClean="0"/>
              <a:t>Hybrid Applications</a:t>
            </a:r>
          </a:p>
          <a:p>
            <a:pPr lvl="1"/>
            <a:r>
              <a:rPr lang="en-US" dirty="0" smtClean="0"/>
              <a:t>Applications that span your data center and the cloud</a:t>
            </a:r>
            <a:endParaRPr lang="en-US" dirty="0"/>
          </a:p>
        </p:txBody>
      </p:sp>
      <p:sp>
        <p:nvSpPr>
          <p:cNvPr id="2" name="Title 1"/>
          <p:cNvSpPr>
            <a:spLocks noGrp="1"/>
          </p:cNvSpPr>
          <p:nvPr>
            <p:ph type="title"/>
          </p:nvPr>
        </p:nvSpPr>
        <p:spPr/>
        <p:txBody>
          <a:bodyPr/>
          <a:lstStyle/>
          <a:p>
            <a:r>
              <a:rPr lang="en-US" smtClean="0"/>
              <a:t>IaaS Workloads – all about the app</a:t>
            </a:r>
            <a:endParaRPr lang="en-US" dirty="0"/>
          </a:p>
        </p:txBody>
      </p:sp>
      <p:sp>
        <p:nvSpPr>
          <p:cNvPr id="12" name="Freeform 84"/>
          <p:cNvSpPr>
            <a:spLocks noEditPoints="1"/>
          </p:cNvSpPr>
          <p:nvPr/>
        </p:nvSpPr>
        <p:spPr bwMode="black">
          <a:xfrm>
            <a:off x="9132735" y="2573696"/>
            <a:ext cx="1926616" cy="230310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9792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981490" y="1947166"/>
            <a:ext cx="9203347" cy="3951504"/>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7" tIns="60947" rIns="60947" bIns="60947" numCol="1" spcCol="0" rtlCol="0" fromWordArt="0" anchor="ctr" anchorCtr="0" forceAA="0" compatLnSpc="1">
            <a:prstTxWarp prst="textNoShape">
              <a:avLst/>
            </a:prstTxWarp>
            <a:noAutofit/>
          </a:bodyPr>
          <a:lstStyle/>
          <a:p>
            <a:pPr algn="ctr" defTabSz="121853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IaaS and PaaS Side by Side</a:t>
            </a:r>
            <a:endParaRPr lang="en-US" dirty="0"/>
          </a:p>
        </p:txBody>
      </p:sp>
      <p:sp>
        <p:nvSpPr>
          <p:cNvPr id="2" name="Rectangle 1"/>
          <p:cNvSpPr/>
          <p:nvPr/>
        </p:nvSpPr>
        <p:spPr bwMode="auto">
          <a:xfrm>
            <a:off x="662984" y="1947167"/>
            <a:ext cx="1318509" cy="131885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121853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70019" y="3282122"/>
            <a:ext cx="1318509" cy="131885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121853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896337" y="2373673"/>
            <a:ext cx="851801" cy="47066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93" tIns="60947" rIns="121893" bIns="60947" numCol="1" anchor="t" anchorCtr="0" compatLnSpc="1">
            <a:prstTxWarp prst="textNoShape">
              <a:avLst/>
            </a:prstTxWarp>
          </a:bodyPr>
          <a:lstStyle/>
          <a:p>
            <a:endParaRPr lang="en-US"/>
          </a:p>
        </p:txBody>
      </p:sp>
      <p:sp>
        <p:nvSpPr>
          <p:cNvPr id="10" name="Freeform 6"/>
          <p:cNvSpPr>
            <a:spLocks noEditPoints="1"/>
          </p:cNvSpPr>
          <p:nvPr/>
        </p:nvSpPr>
        <p:spPr bwMode="black">
          <a:xfrm>
            <a:off x="874348" y="3578279"/>
            <a:ext cx="923922" cy="799409"/>
          </a:xfrm>
          <a:custGeom>
            <a:avLst/>
            <a:gdLst>
              <a:gd name="T0" fmla="*/ 572 w 780"/>
              <a:gd name="T1" fmla="*/ 322 h 676"/>
              <a:gd name="T2" fmla="*/ 615 w 780"/>
              <a:gd name="T3" fmla="*/ 322 h 676"/>
              <a:gd name="T4" fmla="*/ 117 w 780"/>
              <a:gd name="T5" fmla="*/ 322 h 676"/>
              <a:gd name="T6" fmla="*/ 159 w 780"/>
              <a:gd name="T7" fmla="*/ 322 h 676"/>
              <a:gd name="T8" fmla="*/ 276 w 780"/>
              <a:gd name="T9" fmla="*/ 190 h 676"/>
              <a:gd name="T10" fmla="*/ 288 w 780"/>
              <a:gd name="T11" fmla="*/ 209 h 676"/>
              <a:gd name="T12" fmla="*/ 455 w 780"/>
              <a:gd name="T13" fmla="*/ 205 h 676"/>
              <a:gd name="T14" fmla="*/ 485 w 780"/>
              <a:gd name="T15" fmla="*/ 173 h 676"/>
              <a:gd name="T16" fmla="*/ 288 w 780"/>
              <a:gd name="T17" fmla="*/ 460 h 676"/>
              <a:gd name="T18" fmla="*/ 288 w 780"/>
              <a:gd name="T19" fmla="*/ 460 h 676"/>
              <a:gd name="T20" fmla="*/ 265 w 780"/>
              <a:gd name="T21" fmla="*/ 496 h 676"/>
              <a:gd name="T22" fmla="*/ 485 w 780"/>
              <a:gd name="T23" fmla="*/ 496 h 676"/>
              <a:gd name="T24" fmla="*/ 463 w 780"/>
              <a:gd name="T25" fmla="*/ 460 h 676"/>
              <a:gd name="T26" fmla="*/ 545 w 780"/>
              <a:gd name="T27" fmla="*/ 341 h 676"/>
              <a:gd name="T28" fmla="*/ 319 w 780"/>
              <a:gd name="T29" fmla="*/ 250 h 676"/>
              <a:gd name="T30" fmla="*/ 261 w 780"/>
              <a:gd name="T31" fmla="*/ 379 h 676"/>
              <a:gd name="T32" fmla="*/ 437 w 780"/>
              <a:gd name="T33" fmla="*/ 423 h 676"/>
              <a:gd name="T34" fmla="*/ 297 w 780"/>
              <a:gd name="T35" fmla="*/ 78 h 676"/>
              <a:gd name="T36" fmla="*/ 177 w 780"/>
              <a:gd name="T37" fmla="*/ 0 h 676"/>
              <a:gd name="T38" fmla="*/ 279 w 780"/>
              <a:gd name="T39" fmla="*/ 11 h 676"/>
              <a:gd name="T40" fmla="*/ 279 w 780"/>
              <a:gd name="T41" fmla="*/ 85 h 676"/>
              <a:gd name="T42" fmla="*/ 324 w 780"/>
              <a:gd name="T43" fmla="*/ 140 h 676"/>
              <a:gd name="T44" fmla="*/ 157 w 780"/>
              <a:gd name="T45" fmla="*/ 105 h 676"/>
              <a:gd name="T46" fmla="*/ 542 w 780"/>
              <a:gd name="T47" fmla="*/ 8 h 676"/>
              <a:gd name="T48" fmla="*/ 419 w 780"/>
              <a:gd name="T49" fmla="*/ 98 h 676"/>
              <a:gd name="T50" fmla="*/ 551 w 780"/>
              <a:gd name="T51" fmla="*/ 98 h 676"/>
              <a:gd name="T52" fmla="*/ 432 w 780"/>
              <a:gd name="T53" fmla="*/ 98 h 676"/>
              <a:gd name="T54" fmla="*/ 530 w 780"/>
              <a:gd name="T55" fmla="*/ 143 h 676"/>
              <a:gd name="T56" fmla="*/ 463 w 780"/>
              <a:gd name="T57" fmla="*/ 129 h 676"/>
              <a:gd name="T58" fmla="*/ 528 w 780"/>
              <a:gd name="T59" fmla="*/ 147 h 676"/>
              <a:gd name="T60" fmla="*/ 639 w 780"/>
              <a:gd name="T61" fmla="*/ 147 h 676"/>
              <a:gd name="T62" fmla="*/ 639 w 780"/>
              <a:gd name="T63" fmla="*/ 8 h 676"/>
              <a:gd name="T64" fmla="*/ 613 w 780"/>
              <a:gd name="T65" fmla="*/ 137 h 676"/>
              <a:gd name="T66" fmla="*/ 22 w 780"/>
              <a:gd name="T67" fmla="*/ 413 h 676"/>
              <a:gd name="T68" fmla="*/ 85 w 780"/>
              <a:gd name="T69" fmla="*/ 387 h 676"/>
              <a:gd name="T70" fmla="*/ 13 w 780"/>
              <a:gd name="T71" fmla="*/ 288 h 676"/>
              <a:gd name="T72" fmla="*/ 546 w 780"/>
              <a:gd name="T73" fmla="*/ 519 h 676"/>
              <a:gd name="T74" fmla="*/ 478 w 780"/>
              <a:gd name="T75" fmla="*/ 542 h 676"/>
              <a:gd name="T76" fmla="*/ 488 w 780"/>
              <a:gd name="T77" fmla="*/ 541 h 676"/>
              <a:gd name="T78" fmla="*/ 763 w 780"/>
              <a:gd name="T79" fmla="*/ 413 h 676"/>
              <a:gd name="T80" fmla="*/ 763 w 780"/>
              <a:gd name="T81" fmla="*/ 251 h 676"/>
              <a:gd name="T82" fmla="*/ 679 w 780"/>
              <a:gd name="T83" fmla="*/ 261 h 676"/>
              <a:gd name="T84" fmla="*/ 770 w 780"/>
              <a:gd name="T85" fmla="*/ 378 h 676"/>
              <a:gd name="T86" fmla="*/ 695 w 780"/>
              <a:gd name="T87" fmla="*/ 397 h 676"/>
              <a:gd name="T88" fmla="*/ 737 w 780"/>
              <a:gd name="T89" fmla="*/ 397 h 676"/>
              <a:gd name="T90" fmla="*/ 716 w 780"/>
              <a:gd name="T91" fmla="*/ 397 h 676"/>
              <a:gd name="T92" fmla="*/ 250 w 780"/>
              <a:gd name="T93" fmla="*/ 504 h 676"/>
              <a:gd name="T94" fmla="*/ 179 w 780"/>
              <a:gd name="T95" fmla="*/ 524 h 676"/>
              <a:gd name="T96" fmla="*/ 187 w 780"/>
              <a:gd name="T97" fmla="*/ 676 h 676"/>
              <a:gd name="T98" fmla="*/ 253 w 780"/>
              <a:gd name="T99" fmla="*/ 527 h 676"/>
              <a:gd name="T100" fmla="*/ 196 w 780"/>
              <a:gd name="T101" fmla="*/ 642 h 676"/>
              <a:gd name="T102" fmla="*/ 253 w 780"/>
              <a:gd name="T103" fmla="*/ 626 h 676"/>
              <a:gd name="T104" fmla="*/ 249 w 780"/>
              <a:gd name="T105" fmla="*/ 630 h 676"/>
              <a:gd name="T106" fmla="*/ 191 w 780"/>
              <a:gd name="T107" fmla="*/ 604 h 676"/>
              <a:gd name="T108" fmla="*/ 246 w 780"/>
              <a:gd name="T109" fmla="*/ 54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 h="676">
                <a:moveTo>
                  <a:pt x="572" y="322"/>
                </a:moveTo>
                <a:cubicBezTo>
                  <a:pt x="594" y="322"/>
                  <a:pt x="594" y="322"/>
                  <a:pt x="594" y="322"/>
                </a:cubicBezTo>
                <a:cubicBezTo>
                  <a:pt x="594" y="331"/>
                  <a:pt x="594" y="331"/>
                  <a:pt x="594" y="331"/>
                </a:cubicBezTo>
                <a:cubicBezTo>
                  <a:pt x="572" y="331"/>
                  <a:pt x="572" y="331"/>
                  <a:pt x="572" y="331"/>
                </a:cubicBezTo>
                <a:cubicBezTo>
                  <a:pt x="572" y="322"/>
                  <a:pt x="572" y="322"/>
                  <a:pt x="572" y="322"/>
                </a:cubicBezTo>
                <a:close/>
                <a:moveTo>
                  <a:pt x="615" y="322"/>
                </a:moveTo>
                <a:cubicBezTo>
                  <a:pt x="615" y="331"/>
                  <a:pt x="615" y="331"/>
                  <a:pt x="615" y="331"/>
                </a:cubicBezTo>
                <a:cubicBezTo>
                  <a:pt x="636" y="331"/>
                  <a:pt x="636" y="331"/>
                  <a:pt x="636" y="331"/>
                </a:cubicBezTo>
                <a:cubicBezTo>
                  <a:pt x="636" y="322"/>
                  <a:pt x="636" y="322"/>
                  <a:pt x="636" y="322"/>
                </a:cubicBezTo>
                <a:cubicBezTo>
                  <a:pt x="615" y="322"/>
                  <a:pt x="615" y="322"/>
                  <a:pt x="615" y="322"/>
                </a:cubicBezTo>
                <a:close/>
                <a:moveTo>
                  <a:pt x="117" y="322"/>
                </a:moveTo>
                <a:cubicBezTo>
                  <a:pt x="117" y="331"/>
                  <a:pt x="117" y="331"/>
                  <a:pt x="117" y="331"/>
                </a:cubicBezTo>
                <a:cubicBezTo>
                  <a:pt x="138" y="331"/>
                  <a:pt x="138" y="331"/>
                  <a:pt x="138" y="331"/>
                </a:cubicBezTo>
                <a:cubicBezTo>
                  <a:pt x="138" y="322"/>
                  <a:pt x="138" y="322"/>
                  <a:pt x="138" y="322"/>
                </a:cubicBezTo>
                <a:cubicBezTo>
                  <a:pt x="117" y="322"/>
                  <a:pt x="117" y="322"/>
                  <a:pt x="117" y="322"/>
                </a:cubicBezTo>
                <a:close/>
                <a:moveTo>
                  <a:pt x="159" y="322"/>
                </a:moveTo>
                <a:cubicBezTo>
                  <a:pt x="159" y="331"/>
                  <a:pt x="159" y="331"/>
                  <a:pt x="159" y="331"/>
                </a:cubicBezTo>
                <a:cubicBezTo>
                  <a:pt x="182" y="331"/>
                  <a:pt x="182" y="331"/>
                  <a:pt x="182" y="331"/>
                </a:cubicBezTo>
                <a:cubicBezTo>
                  <a:pt x="182" y="322"/>
                  <a:pt x="182" y="322"/>
                  <a:pt x="182" y="322"/>
                </a:cubicBezTo>
                <a:cubicBezTo>
                  <a:pt x="159" y="322"/>
                  <a:pt x="159" y="322"/>
                  <a:pt x="159" y="322"/>
                </a:cubicBezTo>
                <a:close/>
                <a:moveTo>
                  <a:pt x="276" y="190"/>
                </a:moveTo>
                <a:cubicBezTo>
                  <a:pt x="285" y="186"/>
                  <a:pt x="285" y="186"/>
                  <a:pt x="285" y="186"/>
                </a:cubicBezTo>
                <a:cubicBezTo>
                  <a:pt x="273" y="168"/>
                  <a:pt x="273" y="168"/>
                  <a:pt x="273" y="168"/>
                </a:cubicBezTo>
                <a:cubicBezTo>
                  <a:pt x="265" y="173"/>
                  <a:pt x="265" y="173"/>
                  <a:pt x="265" y="173"/>
                </a:cubicBezTo>
                <a:cubicBezTo>
                  <a:pt x="276" y="190"/>
                  <a:pt x="276" y="190"/>
                  <a:pt x="276" y="190"/>
                </a:cubicBezTo>
                <a:cubicBezTo>
                  <a:pt x="276" y="190"/>
                  <a:pt x="276" y="190"/>
                  <a:pt x="276" y="190"/>
                </a:cubicBezTo>
                <a:close/>
                <a:moveTo>
                  <a:pt x="298" y="227"/>
                </a:moveTo>
                <a:cubicBezTo>
                  <a:pt x="306" y="223"/>
                  <a:pt x="306" y="223"/>
                  <a:pt x="306" y="223"/>
                </a:cubicBezTo>
                <a:cubicBezTo>
                  <a:pt x="295" y="205"/>
                  <a:pt x="295" y="205"/>
                  <a:pt x="295" y="205"/>
                </a:cubicBezTo>
                <a:cubicBezTo>
                  <a:pt x="288" y="209"/>
                  <a:pt x="288" y="209"/>
                  <a:pt x="288" y="209"/>
                </a:cubicBezTo>
                <a:cubicBezTo>
                  <a:pt x="298" y="227"/>
                  <a:pt x="298" y="227"/>
                  <a:pt x="298" y="227"/>
                </a:cubicBezTo>
                <a:cubicBezTo>
                  <a:pt x="298" y="227"/>
                  <a:pt x="298" y="227"/>
                  <a:pt x="298" y="227"/>
                </a:cubicBezTo>
                <a:close/>
                <a:moveTo>
                  <a:pt x="452" y="227"/>
                </a:moveTo>
                <a:cubicBezTo>
                  <a:pt x="463" y="209"/>
                  <a:pt x="463" y="209"/>
                  <a:pt x="463" y="209"/>
                </a:cubicBezTo>
                <a:cubicBezTo>
                  <a:pt x="455" y="205"/>
                  <a:pt x="455" y="205"/>
                  <a:pt x="455" y="205"/>
                </a:cubicBezTo>
                <a:cubicBezTo>
                  <a:pt x="445" y="223"/>
                  <a:pt x="445" y="223"/>
                  <a:pt x="445" y="223"/>
                </a:cubicBezTo>
                <a:cubicBezTo>
                  <a:pt x="452" y="227"/>
                  <a:pt x="452" y="227"/>
                  <a:pt x="452" y="227"/>
                </a:cubicBezTo>
                <a:cubicBezTo>
                  <a:pt x="452" y="227"/>
                  <a:pt x="452" y="227"/>
                  <a:pt x="452" y="227"/>
                </a:cubicBezTo>
                <a:close/>
                <a:moveTo>
                  <a:pt x="475" y="190"/>
                </a:moveTo>
                <a:cubicBezTo>
                  <a:pt x="485" y="173"/>
                  <a:pt x="485" y="173"/>
                  <a:pt x="485" y="173"/>
                </a:cubicBezTo>
                <a:cubicBezTo>
                  <a:pt x="478" y="168"/>
                  <a:pt x="478" y="168"/>
                  <a:pt x="478" y="168"/>
                </a:cubicBezTo>
                <a:cubicBezTo>
                  <a:pt x="467" y="186"/>
                  <a:pt x="467" y="186"/>
                  <a:pt x="467" y="186"/>
                </a:cubicBezTo>
                <a:cubicBezTo>
                  <a:pt x="475" y="190"/>
                  <a:pt x="475" y="190"/>
                  <a:pt x="475" y="190"/>
                </a:cubicBezTo>
                <a:cubicBezTo>
                  <a:pt x="475" y="190"/>
                  <a:pt x="475" y="190"/>
                  <a:pt x="475" y="190"/>
                </a:cubicBezTo>
                <a:close/>
                <a:moveTo>
                  <a:pt x="288" y="460"/>
                </a:moveTo>
                <a:cubicBezTo>
                  <a:pt x="295" y="464"/>
                  <a:pt x="295" y="464"/>
                  <a:pt x="295" y="464"/>
                </a:cubicBezTo>
                <a:cubicBezTo>
                  <a:pt x="306" y="445"/>
                  <a:pt x="306" y="445"/>
                  <a:pt x="306" y="445"/>
                </a:cubicBezTo>
                <a:cubicBezTo>
                  <a:pt x="298" y="441"/>
                  <a:pt x="298" y="441"/>
                  <a:pt x="298" y="441"/>
                </a:cubicBezTo>
                <a:cubicBezTo>
                  <a:pt x="288" y="460"/>
                  <a:pt x="288" y="460"/>
                  <a:pt x="288" y="460"/>
                </a:cubicBezTo>
                <a:cubicBezTo>
                  <a:pt x="288" y="460"/>
                  <a:pt x="288" y="460"/>
                  <a:pt x="288" y="460"/>
                </a:cubicBezTo>
                <a:close/>
                <a:moveTo>
                  <a:pt x="265" y="496"/>
                </a:moveTo>
                <a:cubicBezTo>
                  <a:pt x="273" y="501"/>
                  <a:pt x="273" y="501"/>
                  <a:pt x="273" y="501"/>
                </a:cubicBezTo>
                <a:cubicBezTo>
                  <a:pt x="285" y="482"/>
                  <a:pt x="285" y="482"/>
                  <a:pt x="285" y="482"/>
                </a:cubicBezTo>
                <a:cubicBezTo>
                  <a:pt x="276" y="477"/>
                  <a:pt x="276" y="477"/>
                  <a:pt x="276" y="477"/>
                </a:cubicBezTo>
                <a:cubicBezTo>
                  <a:pt x="265" y="496"/>
                  <a:pt x="265" y="496"/>
                  <a:pt x="265" y="496"/>
                </a:cubicBezTo>
                <a:cubicBezTo>
                  <a:pt x="265" y="496"/>
                  <a:pt x="265" y="496"/>
                  <a:pt x="265" y="496"/>
                </a:cubicBezTo>
                <a:close/>
                <a:moveTo>
                  <a:pt x="475" y="477"/>
                </a:moveTo>
                <a:cubicBezTo>
                  <a:pt x="467" y="482"/>
                  <a:pt x="467" y="482"/>
                  <a:pt x="467" y="482"/>
                </a:cubicBezTo>
                <a:cubicBezTo>
                  <a:pt x="478" y="501"/>
                  <a:pt x="478" y="501"/>
                  <a:pt x="478" y="501"/>
                </a:cubicBezTo>
                <a:cubicBezTo>
                  <a:pt x="485" y="496"/>
                  <a:pt x="485" y="496"/>
                  <a:pt x="485" y="496"/>
                </a:cubicBezTo>
                <a:cubicBezTo>
                  <a:pt x="475" y="477"/>
                  <a:pt x="475" y="477"/>
                  <a:pt x="475" y="477"/>
                </a:cubicBezTo>
                <a:cubicBezTo>
                  <a:pt x="475" y="477"/>
                  <a:pt x="475" y="477"/>
                  <a:pt x="475" y="477"/>
                </a:cubicBezTo>
                <a:close/>
                <a:moveTo>
                  <a:pt x="445" y="445"/>
                </a:moveTo>
                <a:cubicBezTo>
                  <a:pt x="455" y="464"/>
                  <a:pt x="455" y="464"/>
                  <a:pt x="455" y="464"/>
                </a:cubicBezTo>
                <a:cubicBezTo>
                  <a:pt x="463" y="460"/>
                  <a:pt x="463" y="460"/>
                  <a:pt x="463" y="460"/>
                </a:cubicBezTo>
                <a:cubicBezTo>
                  <a:pt x="452" y="441"/>
                  <a:pt x="452" y="441"/>
                  <a:pt x="452" y="441"/>
                </a:cubicBezTo>
                <a:cubicBezTo>
                  <a:pt x="445" y="445"/>
                  <a:pt x="445" y="445"/>
                  <a:pt x="445" y="445"/>
                </a:cubicBezTo>
                <a:cubicBezTo>
                  <a:pt x="445" y="445"/>
                  <a:pt x="445" y="445"/>
                  <a:pt x="445" y="445"/>
                </a:cubicBezTo>
                <a:close/>
                <a:moveTo>
                  <a:pt x="494" y="392"/>
                </a:moveTo>
                <a:cubicBezTo>
                  <a:pt x="522" y="392"/>
                  <a:pt x="545" y="369"/>
                  <a:pt x="545" y="341"/>
                </a:cubicBezTo>
                <a:cubicBezTo>
                  <a:pt x="545" y="312"/>
                  <a:pt x="522" y="289"/>
                  <a:pt x="494" y="289"/>
                </a:cubicBezTo>
                <a:cubicBezTo>
                  <a:pt x="491" y="289"/>
                  <a:pt x="488" y="289"/>
                  <a:pt x="486" y="290"/>
                </a:cubicBezTo>
                <a:cubicBezTo>
                  <a:pt x="475" y="259"/>
                  <a:pt x="446" y="238"/>
                  <a:pt x="411" y="238"/>
                </a:cubicBezTo>
                <a:cubicBezTo>
                  <a:pt x="389" y="238"/>
                  <a:pt x="369" y="247"/>
                  <a:pt x="354" y="262"/>
                </a:cubicBezTo>
                <a:cubicBezTo>
                  <a:pt x="345" y="255"/>
                  <a:pt x="332" y="250"/>
                  <a:pt x="319" y="250"/>
                </a:cubicBezTo>
                <a:cubicBezTo>
                  <a:pt x="286" y="250"/>
                  <a:pt x="260" y="274"/>
                  <a:pt x="256" y="305"/>
                </a:cubicBezTo>
                <a:cubicBezTo>
                  <a:pt x="253" y="304"/>
                  <a:pt x="249" y="304"/>
                  <a:pt x="246" y="304"/>
                </a:cubicBezTo>
                <a:cubicBezTo>
                  <a:pt x="224" y="304"/>
                  <a:pt x="207" y="321"/>
                  <a:pt x="207" y="343"/>
                </a:cubicBezTo>
                <a:cubicBezTo>
                  <a:pt x="207" y="364"/>
                  <a:pt x="224" y="382"/>
                  <a:pt x="246" y="382"/>
                </a:cubicBezTo>
                <a:cubicBezTo>
                  <a:pt x="251" y="382"/>
                  <a:pt x="256" y="381"/>
                  <a:pt x="261" y="379"/>
                </a:cubicBezTo>
                <a:cubicBezTo>
                  <a:pt x="264" y="400"/>
                  <a:pt x="282" y="416"/>
                  <a:pt x="304" y="416"/>
                </a:cubicBezTo>
                <a:cubicBezTo>
                  <a:pt x="314" y="416"/>
                  <a:pt x="323" y="413"/>
                  <a:pt x="330" y="407"/>
                </a:cubicBezTo>
                <a:cubicBezTo>
                  <a:pt x="338" y="424"/>
                  <a:pt x="354" y="435"/>
                  <a:pt x="374" y="435"/>
                </a:cubicBezTo>
                <a:cubicBezTo>
                  <a:pt x="390" y="435"/>
                  <a:pt x="404" y="427"/>
                  <a:pt x="412" y="415"/>
                </a:cubicBezTo>
                <a:cubicBezTo>
                  <a:pt x="419" y="420"/>
                  <a:pt x="428" y="423"/>
                  <a:pt x="437" y="423"/>
                </a:cubicBezTo>
                <a:cubicBezTo>
                  <a:pt x="457" y="423"/>
                  <a:pt x="474" y="408"/>
                  <a:pt x="477" y="388"/>
                </a:cubicBezTo>
                <a:cubicBezTo>
                  <a:pt x="481" y="390"/>
                  <a:pt x="488" y="392"/>
                  <a:pt x="494" y="392"/>
                </a:cubicBezTo>
                <a:moveTo>
                  <a:pt x="279" y="0"/>
                </a:moveTo>
                <a:cubicBezTo>
                  <a:pt x="288" y="0"/>
                  <a:pt x="297" y="8"/>
                  <a:pt x="297" y="19"/>
                </a:cubicBezTo>
                <a:cubicBezTo>
                  <a:pt x="297" y="19"/>
                  <a:pt x="297" y="19"/>
                  <a:pt x="297" y="78"/>
                </a:cubicBezTo>
                <a:cubicBezTo>
                  <a:pt x="297" y="88"/>
                  <a:pt x="288" y="96"/>
                  <a:pt x="279" y="96"/>
                </a:cubicBezTo>
                <a:cubicBezTo>
                  <a:pt x="279" y="96"/>
                  <a:pt x="279" y="96"/>
                  <a:pt x="177" y="96"/>
                </a:cubicBezTo>
                <a:cubicBezTo>
                  <a:pt x="167" y="96"/>
                  <a:pt x="159" y="88"/>
                  <a:pt x="159" y="78"/>
                </a:cubicBezTo>
                <a:cubicBezTo>
                  <a:pt x="159" y="78"/>
                  <a:pt x="159" y="78"/>
                  <a:pt x="159" y="19"/>
                </a:cubicBezTo>
                <a:cubicBezTo>
                  <a:pt x="159" y="8"/>
                  <a:pt x="167" y="0"/>
                  <a:pt x="177" y="0"/>
                </a:cubicBezTo>
                <a:cubicBezTo>
                  <a:pt x="177" y="0"/>
                  <a:pt x="177" y="0"/>
                  <a:pt x="279" y="0"/>
                </a:cubicBezTo>
                <a:moveTo>
                  <a:pt x="286" y="78"/>
                </a:moveTo>
                <a:cubicBezTo>
                  <a:pt x="286" y="78"/>
                  <a:pt x="286" y="78"/>
                  <a:pt x="286" y="78"/>
                </a:cubicBezTo>
                <a:cubicBezTo>
                  <a:pt x="286" y="19"/>
                  <a:pt x="286" y="19"/>
                  <a:pt x="286" y="19"/>
                </a:cubicBezTo>
                <a:cubicBezTo>
                  <a:pt x="286" y="15"/>
                  <a:pt x="283" y="11"/>
                  <a:pt x="279" y="11"/>
                </a:cubicBezTo>
                <a:cubicBezTo>
                  <a:pt x="279" y="11"/>
                  <a:pt x="279" y="11"/>
                  <a:pt x="177" y="11"/>
                </a:cubicBezTo>
                <a:cubicBezTo>
                  <a:pt x="173" y="11"/>
                  <a:pt x="169" y="15"/>
                  <a:pt x="169" y="19"/>
                </a:cubicBezTo>
                <a:cubicBezTo>
                  <a:pt x="169" y="19"/>
                  <a:pt x="169" y="19"/>
                  <a:pt x="169" y="78"/>
                </a:cubicBezTo>
                <a:cubicBezTo>
                  <a:pt x="169" y="82"/>
                  <a:pt x="173" y="85"/>
                  <a:pt x="177" y="85"/>
                </a:cubicBezTo>
                <a:cubicBezTo>
                  <a:pt x="177" y="85"/>
                  <a:pt x="177" y="85"/>
                  <a:pt x="279" y="85"/>
                </a:cubicBezTo>
                <a:cubicBezTo>
                  <a:pt x="283" y="85"/>
                  <a:pt x="286" y="82"/>
                  <a:pt x="286" y="78"/>
                </a:cubicBezTo>
                <a:close/>
                <a:moveTo>
                  <a:pt x="137" y="147"/>
                </a:moveTo>
                <a:cubicBezTo>
                  <a:pt x="319" y="147"/>
                  <a:pt x="319" y="147"/>
                  <a:pt x="319" y="147"/>
                </a:cubicBezTo>
                <a:cubicBezTo>
                  <a:pt x="322" y="147"/>
                  <a:pt x="324" y="145"/>
                  <a:pt x="324" y="142"/>
                </a:cubicBezTo>
                <a:cubicBezTo>
                  <a:pt x="324" y="140"/>
                  <a:pt x="324" y="140"/>
                  <a:pt x="324" y="140"/>
                </a:cubicBezTo>
                <a:cubicBezTo>
                  <a:pt x="324" y="137"/>
                  <a:pt x="322" y="133"/>
                  <a:pt x="321" y="131"/>
                </a:cubicBezTo>
                <a:cubicBezTo>
                  <a:pt x="299" y="105"/>
                  <a:pt x="299" y="105"/>
                  <a:pt x="299" y="105"/>
                </a:cubicBezTo>
                <a:cubicBezTo>
                  <a:pt x="297" y="103"/>
                  <a:pt x="294" y="102"/>
                  <a:pt x="291" y="102"/>
                </a:cubicBezTo>
                <a:cubicBezTo>
                  <a:pt x="165" y="102"/>
                  <a:pt x="165" y="102"/>
                  <a:pt x="165" y="102"/>
                </a:cubicBezTo>
                <a:cubicBezTo>
                  <a:pt x="162" y="102"/>
                  <a:pt x="159" y="103"/>
                  <a:pt x="157" y="105"/>
                </a:cubicBezTo>
                <a:cubicBezTo>
                  <a:pt x="135" y="131"/>
                  <a:pt x="135" y="131"/>
                  <a:pt x="135" y="131"/>
                </a:cubicBezTo>
                <a:cubicBezTo>
                  <a:pt x="134" y="133"/>
                  <a:pt x="132" y="137"/>
                  <a:pt x="132" y="140"/>
                </a:cubicBezTo>
                <a:cubicBezTo>
                  <a:pt x="132" y="142"/>
                  <a:pt x="132" y="142"/>
                  <a:pt x="132" y="142"/>
                </a:cubicBezTo>
                <a:cubicBezTo>
                  <a:pt x="132" y="145"/>
                  <a:pt x="134" y="147"/>
                  <a:pt x="137" y="147"/>
                </a:cubicBezTo>
                <a:moveTo>
                  <a:pt x="542" y="8"/>
                </a:moveTo>
                <a:cubicBezTo>
                  <a:pt x="553" y="8"/>
                  <a:pt x="563" y="17"/>
                  <a:pt x="563" y="29"/>
                </a:cubicBezTo>
                <a:cubicBezTo>
                  <a:pt x="563" y="29"/>
                  <a:pt x="563" y="29"/>
                  <a:pt x="563" y="98"/>
                </a:cubicBezTo>
                <a:cubicBezTo>
                  <a:pt x="563" y="110"/>
                  <a:pt x="553" y="120"/>
                  <a:pt x="542" y="120"/>
                </a:cubicBezTo>
                <a:cubicBezTo>
                  <a:pt x="542" y="120"/>
                  <a:pt x="542" y="120"/>
                  <a:pt x="441" y="120"/>
                </a:cubicBezTo>
                <a:cubicBezTo>
                  <a:pt x="429" y="120"/>
                  <a:pt x="419" y="110"/>
                  <a:pt x="419" y="98"/>
                </a:cubicBezTo>
                <a:cubicBezTo>
                  <a:pt x="419" y="98"/>
                  <a:pt x="419" y="98"/>
                  <a:pt x="419" y="29"/>
                </a:cubicBezTo>
                <a:cubicBezTo>
                  <a:pt x="419" y="17"/>
                  <a:pt x="429" y="8"/>
                  <a:pt x="441" y="8"/>
                </a:cubicBezTo>
                <a:cubicBezTo>
                  <a:pt x="441" y="8"/>
                  <a:pt x="441" y="8"/>
                  <a:pt x="542" y="8"/>
                </a:cubicBezTo>
                <a:moveTo>
                  <a:pt x="551" y="98"/>
                </a:moveTo>
                <a:cubicBezTo>
                  <a:pt x="551" y="98"/>
                  <a:pt x="551" y="98"/>
                  <a:pt x="551" y="98"/>
                </a:cubicBezTo>
                <a:cubicBezTo>
                  <a:pt x="551" y="29"/>
                  <a:pt x="551" y="29"/>
                  <a:pt x="551" y="29"/>
                </a:cubicBezTo>
                <a:cubicBezTo>
                  <a:pt x="551" y="24"/>
                  <a:pt x="546" y="20"/>
                  <a:pt x="542" y="20"/>
                </a:cubicBezTo>
                <a:cubicBezTo>
                  <a:pt x="542" y="20"/>
                  <a:pt x="542" y="20"/>
                  <a:pt x="441" y="20"/>
                </a:cubicBezTo>
                <a:cubicBezTo>
                  <a:pt x="436" y="20"/>
                  <a:pt x="432" y="24"/>
                  <a:pt x="432" y="29"/>
                </a:cubicBezTo>
                <a:cubicBezTo>
                  <a:pt x="432" y="29"/>
                  <a:pt x="432" y="29"/>
                  <a:pt x="432" y="98"/>
                </a:cubicBezTo>
                <a:cubicBezTo>
                  <a:pt x="432" y="103"/>
                  <a:pt x="436" y="107"/>
                  <a:pt x="441" y="107"/>
                </a:cubicBezTo>
                <a:cubicBezTo>
                  <a:pt x="441" y="107"/>
                  <a:pt x="441" y="107"/>
                  <a:pt x="542" y="107"/>
                </a:cubicBezTo>
                <a:cubicBezTo>
                  <a:pt x="546" y="107"/>
                  <a:pt x="551" y="103"/>
                  <a:pt x="551" y="98"/>
                </a:cubicBezTo>
                <a:close/>
                <a:moveTo>
                  <a:pt x="530" y="145"/>
                </a:moveTo>
                <a:cubicBezTo>
                  <a:pt x="530" y="143"/>
                  <a:pt x="530" y="143"/>
                  <a:pt x="530" y="143"/>
                </a:cubicBezTo>
                <a:cubicBezTo>
                  <a:pt x="530" y="143"/>
                  <a:pt x="529" y="141"/>
                  <a:pt x="529" y="140"/>
                </a:cubicBezTo>
                <a:cubicBezTo>
                  <a:pt x="519" y="129"/>
                  <a:pt x="519" y="129"/>
                  <a:pt x="519" y="129"/>
                </a:cubicBezTo>
                <a:cubicBezTo>
                  <a:pt x="518" y="128"/>
                  <a:pt x="517" y="127"/>
                  <a:pt x="516" y="127"/>
                </a:cubicBezTo>
                <a:cubicBezTo>
                  <a:pt x="467" y="127"/>
                  <a:pt x="467" y="127"/>
                  <a:pt x="467" y="127"/>
                </a:cubicBezTo>
                <a:cubicBezTo>
                  <a:pt x="466" y="127"/>
                  <a:pt x="464" y="128"/>
                  <a:pt x="463" y="129"/>
                </a:cubicBezTo>
                <a:cubicBezTo>
                  <a:pt x="454" y="140"/>
                  <a:pt x="454" y="140"/>
                  <a:pt x="454" y="140"/>
                </a:cubicBezTo>
                <a:cubicBezTo>
                  <a:pt x="453" y="141"/>
                  <a:pt x="452" y="143"/>
                  <a:pt x="452" y="143"/>
                </a:cubicBezTo>
                <a:cubicBezTo>
                  <a:pt x="452" y="145"/>
                  <a:pt x="452" y="145"/>
                  <a:pt x="452" y="145"/>
                </a:cubicBezTo>
                <a:cubicBezTo>
                  <a:pt x="452" y="145"/>
                  <a:pt x="453" y="147"/>
                  <a:pt x="454" y="147"/>
                </a:cubicBezTo>
                <a:cubicBezTo>
                  <a:pt x="528" y="147"/>
                  <a:pt x="528" y="147"/>
                  <a:pt x="528" y="147"/>
                </a:cubicBezTo>
                <a:cubicBezTo>
                  <a:pt x="529" y="147"/>
                  <a:pt x="530" y="145"/>
                  <a:pt x="530" y="145"/>
                </a:cubicBezTo>
                <a:moveTo>
                  <a:pt x="639" y="8"/>
                </a:moveTo>
                <a:cubicBezTo>
                  <a:pt x="644" y="8"/>
                  <a:pt x="648" y="12"/>
                  <a:pt x="648" y="17"/>
                </a:cubicBezTo>
                <a:cubicBezTo>
                  <a:pt x="648" y="17"/>
                  <a:pt x="648" y="17"/>
                  <a:pt x="648" y="137"/>
                </a:cubicBezTo>
                <a:cubicBezTo>
                  <a:pt x="648" y="143"/>
                  <a:pt x="644" y="147"/>
                  <a:pt x="639" y="147"/>
                </a:cubicBezTo>
                <a:cubicBezTo>
                  <a:pt x="639" y="147"/>
                  <a:pt x="639" y="147"/>
                  <a:pt x="586" y="147"/>
                </a:cubicBezTo>
                <a:cubicBezTo>
                  <a:pt x="581" y="147"/>
                  <a:pt x="577" y="143"/>
                  <a:pt x="577" y="137"/>
                </a:cubicBezTo>
                <a:cubicBezTo>
                  <a:pt x="577" y="137"/>
                  <a:pt x="577" y="137"/>
                  <a:pt x="577" y="17"/>
                </a:cubicBezTo>
                <a:cubicBezTo>
                  <a:pt x="577" y="12"/>
                  <a:pt x="581" y="8"/>
                  <a:pt x="586" y="8"/>
                </a:cubicBezTo>
                <a:cubicBezTo>
                  <a:pt x="586" y="8"/>
                  <a:pt x="586" y="8"/>
                  <a:pt x="639" y="8"/>
                </a:cubicBezTo>
                <a:moveTo>
                  <a:pt x="613" y="137"/>
                </a:moveTo>
                <a:cubicBezTo>
                  <a:pt x="617" y="137"/>
                  <a:pt x="620" y="133"/>
                  <a:pt x="620" y="129"/>
                </a:cubicBezTo>
                <a:cubicBezTo>
                  <a:pt x="620" y="124"/>
                  <a:pt x="617" y="120"/>
                  <a:pt x="613" y="120"/>
                </a:cubicBezTo>
                <a:cubicBezTo>
                  <a:pt x="608" y="120"/>
                  <a:pt x="604" y="124"/>
                  <a:pt x="604" y="129"/>
                </a:cubicBezTo>
                <a:cubicBezTo>
                  <a:pt x="604" y="133"/>
                  <a:pt x="608" y="137"/>
                  <a:pt x="613" y="137"/>
                </a:cubicBezTo>
                <a:moveTo>
                  <a:pt x="76" y="263"/>
                </a:moveTo>
                <a:cubicBezTo>
                  <a:pt x="88" y="263"/>
                  <a:pt x="98" y="272"/>
                  <a:pt x="98" y="284"/>
                </a:cubicBezTo>
                <a:cubicBezTo>
                  <a:pt x="98" y="284"/>
                  <a:pt x="98" y="284"/>
                  <a:pt x="98" y="391"/>
                </a:cubicBezTo>
                <a:cubicBezTo>
                  <a:pt x="98" y="403"/>
                  <a:pt x="88" y="413"/>
                  <a:pt x="76" y="413"/>
                </a:cubicBezTo>
                <a:cubicBezTo>
                  <a:pt x="76" y="413"/>
                  <a:pt x="76" y="413"/>
                  <a:pt x="22" y="413"/>
                </a:cubicBezTo>
                <a:cubicBezTo>
                  <a:pt x="10" y="413"/>
                  <a:pt x="0" y="403"/>
                  <a:pt x="0" y="391"/>
                </a:cubicBezTo>
                <a:cubicBezTo>
                  <a:pt x="0" y="391"/>
                  <a:pt x="0" y="391"/>
                  <a:pt x="0" y="284"/>
                </a:cubicBezTo>
                <a:cubicBezTo>
                  <a:pt x="0" y="272"/>
                  <a:pt x="10" y="263"/>
                  <a:pt x="22" y="263"/>
                </a:cubicBezTo>
                <a:cubicBezTo>
                  <a:pt x="22" y="263"/>
                  <a:pt x="22" y="263"/>
                  <a:pt x="76" y="263"/>
                </a:cubicBezTo>
                <a:moveTo>
                  <a:pt x="85" y="387"/>
                </a:moveTo>
                <a:cubicBezTo>
                  <a:pt x="85" y="387"/>
                  <a:pt x="85" y="387"/>
                  <a:pt x="85" y="387"/>
                </a:cubicBezTo>
                <a:cubicBezTo>
                  <a:pt x="85" y="288"/>
                  <a:pt x="85" y="288"/>
                  <a:pt x="85" y="288"/>
                </a:cubicBezTo>
                <a:cubicBezTo>
                  <a:pt x="85" y="281"/>
                  <a:pt x="81" y="276"/>
                  <a:pt x="76" y="276"/>
                </a:cubicBezTo>
                <a:cubicBezTo>
                  <a:pt x="76" y="276"/>
                  <a:pt x="76" y="276"/>
                  <a:pt x="22" y="276"/>
                </a:cubicBezTo>
                <a:cubicBezTo>
                  <a:pt x="17" y="276"/>
                  <a:pt x="13" y="281"/>
                  <a:pt x="13" y="288"/>
                </a:cubicBezTo>
                <a:cubicBezTo>
                  <a:pt x="13" y="288"/>
                  <a:pt x="13" y="288"/>
                  <a:pt x="13" y="387"/>
                </a:cubicBezTo>
                <a:cubicBezTo>
                  <a:pt x="13" y="394"/>
                  <a:pt x="17" y="399"/>
                  <a:pt x="22" y="399"/>
                </a:cubicBezTo>
                <a:cubicBezTo>
                  <a:pt x="22" y="399"/>
                  <a:pt x="22" y="399"/>
                  <a:pt x="76" y="399"/>
                </a:cubicBezTo>
                <a:cubicBezTo>
                  <a:pt x="81" y="399"/>
                  <a:pt x="85" y="394"/>
                  <a:pt x="85" y="387"/>
                </a:cubicBezTo>
                <a:close/>
                <a:moveTo>
                  <a:pt x="546" y="519"/>
                </a:moveTo>
                <a:cubicBezTo>
                  <a:pt x="571" y="519"/>
                  <a:pt x="614" y="524"/>
                  <a:pt x="614" y="542"/>
                </a:cubicBezTo>
                <a:cubicBezTo>
                  <a:pt x="614" y="542"/>
                  <a:pt x="614" y="542"/>
                  <a:pt x="614" y="654"/>
                </a:cubicBezTo>
                <a:cubicBezTo>
                  <a:pt x="614" y="672"/>
                  <a:pt x="571" y="676"/>
                  <a:pt x="546" y="676"/>
                </a:cubicBezTo>
                <a:cubicBezTo>
                  <a:pt x="521" y="676"/>
                  <a:pt x="478" y="672"/>
                  <a:pt x="478" y="654"/>
                </a:cubicBezTo>
                <a:cubicBezTo>
                  <a:pt x="478" y="654"/>
                  <a:pt x="478" y="654"/>
                  <a:pt x="478" y="542"/>
                </a:cubicBezTo>
                <a:cubicBezTo>
                  <a:pt x="478" y="524"/>
                  <a:pt x="521" y="519"/>
                  <a:pt x="546" y="519"/>
                </a:cubicBezTo>
                <a:moveTo>
                  <a:pt x="546" y="557"/>
                </a:moveTo>
                <a:cubicBezTo>
                  <a:pt x="577" y="557"/>
                  <a:pt x="604" y="550"/>
                  <a:pt x="604" y="541"/>
                </a:cubicBezTo>
                <a:cubicBezTo>
                  <a:pt x="604" y="533"/>
                  <a:pt x="577" y="526"/>
                  <a:pt x="546" y="526"/>
                </a:cubicBezTo>
                <a:cubicBezTo>
                  <a:pt x="514" y="526"/>
                  <a:pt x="488" y="533"/>
                  <a:pt x="488" y="541"/>
                </a:cubicBezTo>
                <a:cubicBezTo>
                  <a:pt x="488" y="550"/>
                  <a:pt x="514" y="557"/>
                  <a:pt x="546" y="557"/>
                </a:cubicBezTo>
                <a:moveTo>
                  <a:pt x="763" y="251"/>
                </a:moveTo>
                <a:cubicBezTo>
                  <a:pt x="772" y="251"/>
                  <a:pt x="780" y="259"/>
                  <a:pt x="780" y="269"/>
                </a:cubicBezTo>
                <a:cubicBezTo>
                  <a:pt x="780" y="269"/>
                  <a:pt x="780" y="269"/>
                  <a:pt x="780" y="396"/>
                </a:cubicBezTo>
                <a:cubicBezTo>
                  <a:pt x="780" y="405"/>
                  <a:pt x="772" y="413"/>
                  <a:pt x="763" y="413"/>
                </a:cubicBezTo>
                <a:cubicBezTo>
                  <a:pt x="763" y="413"/>
                  <a:pt x="763" y="413"/>
                  <a:pt x="679" y="413"/>
                </a:cubicBezTo>
                <a:cubicBezTo>
                  <a:pt x="669" y="413"/>
                  <a:pt x="662" y="405"/>
                  <a:pt x="662" y="396"/>
                </a:cubicBezTo>
                <a:cubicBezTo>
                  <a:pt x="662" y="396"/>
                  <a:pt x="662" y="396"/>
                  <a:pt x="662" y="269"/>
                </a:cubicBezTo>
                <a:cubicBezTo>
                  <a:pt x="662" y="259"/>
                  <a:pt x="669" y="251"/>
                  <a:pt x="679" y="251"/>
                </a:cubicBezTo>
                <a:cubicBezTo>
                  <a:pt x="679" y="251"/>
                  <a:pt x="679" y="251"/>
                  <a:pt x="763" y="251"/>
                </a:cubicBezTo>
                <a:moveTo>
                  <a:pt x="770" y="378"/>
                </a:moveTo>
                <a:cubicBezTo>
                  <a:pt x="770" y="378"/>
                  <a:pt x="770" y="378"/>
                  <a:pt x="770" y="378"/>
                </a:cubicBezTo>
                <a:cubicBezTo>
                  <a:pt x="770" y="269"/>
                  <a:pt x="770" y="269"/>
                  <a:pt x="770" y="269"/>
                </a:cubicBezTo>
                <a:cubicBezTo>
                  <a:pt x="770" y="265"/>
                  <a:pt x="767" y="261"/>
                  <a:pt x="763" y="261"/>
                </a:cubicBezTo>
                <a:cubicBezTo>
                  <a:pt x="763" y="261"/>
                  <a:pt x="763" y="261"/>
                  <a:pt x="679" y="261"/>
                </a:cubicBezTo>
                <a:cubicBezTo>
                  <a:pt x="675" y="261"/>
                  <a:pt x="672" y="265"/>
                  <a:pt x="672" y="269"/>
                </a:cubicBezTo>
                <a:cubicBezTo>
                  <a:pt x="672" y="269"/>
                  <a:pt x="672" y="269"/>
                  <a:pt x="672" y="378"/>
                </a:cubicBezTo>
                <a:cubicBezTo>
                  <a:pt x="672" y="381"/>
                  <a:pt x="675" y="385"/>
                  <a:pt x="679" y="385"/>
                </a:cubicBezTo>
                <a:cubicBezTo>
                  <a:pt x="679" y="385"/>
                  <a:pt x="679" y="385"/>
                  <a:pt x="763" y="385"/>
                </a:cubicBezTo>
                <a:cubicBezTo>
                  <a:pt x="767" y="385"/>
                  <a:pt x="770" y="381"/>
                  <a:pt x="770" y="378"/>
                </a:cubicBezTo>
                <a:close/>
                <a:moveTo>
                  <a:pt x="695" y="397"/>
                </a:moveTo>
                <a:cubicBezTo>
                  <a:pt x="695" y="399"/>
                  <a:pt x="697" y="401"/>
                  <a:pt x="699" y="401"/>
                </a:cubicBezTo>
                <a:cubicBezTo>
                  <a:pt x="702" y="401"/>
                  <a:pt x="704" y="399"/>
                  <a:pt x="704" y="397"/>
                </a:cubicBezTo>
                <a:cubicBezTo>
                  <a:pt x="704" y="394"/>
                  <a:pt x="702" y="392"/>
                  <a:pt x="699" y="392"/>
                </a:cubicBezTo>
                <a:cubicBezTo>
                  <a:pt x="697" y="392"/>
                  <a:pt x="695" y="394"/>
                  <a:pt x="695" y="397"/>
                </a:cubicBezTo>
                <a:close/>
                <a:moveTo>
                  <a:pt x="737" y="397"/>
                </a:moveTo>
                <a:cubicBezTo>
                  <a:pt x="737" y="399"/>
                  <a:pt x="739" y="401"/>
                  <a:pt x="742" y="401"/>
                </a:cubicBezTo>
                <a:cubicBezTo>
                  <a:pt x="745" y="401"/>
                  <a:pt x="747" y="399"/>
                  <a:pt x="747" y="397"/>
                </a:cubicBezTo>
                <a:cubicBezTo>
                  <a:pt x="747" y="394"/>
                  <a:pt x="745" y="392"/>
                  <a:pt x="742" y="392"/>
                </a:cubicBezTo>
                <a:cubicBezTo>
                  <a:pt x="739" y="392"/>
                  <a:pt x="737" y="394"/>
                  <a:pt x="737" y="397"/>
                </a:cubicBezTo>
                <a:close/>
                <a:moveTo>
                  <a:pt x="716" y="397"/>
                </a:moveTo>
                <a:cubicBezTo>
                  <a:pt x="716" y="399"/>
                  <a:pt x="718" y="401"/>
                  <a:pt x="721" y="401"/>
                </a:cubicBezTo>
                <a:cubicBezTo>
                  <a:pt x="724" y="401"/>
                  <a:pt x="726" y="399"/>
                  <a:pt x="726" y="397"/>
                </a:cubicBezTo>
                <a:cubicBezTo>
                  <a:pt x="726" y="394"/>
                  <a:pt x="724" y="392"/>
                  <a:pt x="721" y="392"/>
                </a:cubicBezTo>
                <a:cubicBezTo>
                  <a:pt x="718" y="392"/>
                  <a:pt x="716" y="394"/>
                  <a:pt x="716" y="397"/>
                </a:cubicBezTo>
                <a:close/>
                <a:moveTo>
                  <a:pt x="179" y="524"/>
                </a:moveTo>
                <a:cubicBezTo>
                  <a:pt x="181" y="522"/>
                  <a:pt x="185" y="521"/>
                  <a:pt x="188" y="521"/>
                </a:cubicBezTo>
                <a:cubicBezTo>
                  <a:pt x="252" y="521"/>
                  <a:pt x="252" y="521"/>
                  <a:pt x="252" y="521"/>
                </a:cubicBezTo>
                <a:cubicBezTo>
                  <a:pt x="255" y="521"/>
                  <a:pt x="257" y="522"/>
                  <a:pt x="259" y="522"/>
                </a:cubicBezTo>
                <a:cubicBezTo>
                  <a:pt x="250" y="504"/>
                  <a:pt x="250" y="504"/>
                  <a:pt x="250" y="504"/>
                </a:cubicBezTo>
                <a:cubicBezTo>
                  <a:pt x="248" y="499"/>
                  <a:pt x="240" y="494"/>
                  <a:pt x="234" y="494"/>
                </a:cubicBezTo>
                <a:cubicBezTo>
                  <a:pt x="205" y="494"/>
                  <a:pt x="205" y="494"/>
                  <a:pt x="205" y="494"/>
                </a:cubicBezTo>
                <a:cubicBezTo>
                  <a:pt x="199" y="494"/>
                  <a:pt x="192" y="499"/>
                  <a:pt x="189" y="504"/>
                </a:cubicBezTo>
                <a:cubicBezTo>
                  <a:pt x="179" y="524"/>
                  <a:pt x="179" y="524"/>
                  <a:pt x="179" y="524"/>
                </a:cubicBezTo>
                <a:cubicBezTo>
                  <a:pt x="179" y="524"/>
                  <a:pt x="179" y="524"/>
                  <a:pt x="179" y="524"/>
                </a:cubicBezTo>
                <a:close/>
                <a:moveTo>
                  <a:pt x="258" y="528"/>
                </a:moveTo>
                <a:cubicBezTo>
                  <a:pt x="262" y="530"/>
                  <a:pt x="264" y="534"/>
                  <a:pt x="264" y="539"/>
                </a:cubicBezTo>
                <a:cubicBezTo>
                  <a:pt x="264" y="539"/>
                  <a:pt x="264" y="539"/>
                  <a:pt x="264" y="665"/>
                </a:cubicBezTo>
                <a:cubicBezTo>
                  <a:pt x="264" y="671"/>
                  <a:pt x="259" y="676"/>
                  <a:pt x="253" y="676"/>
                </a:cubicBezTo>
                <a:cubicBezTo>
                  <a:pt x="253" y="676"/>
                  <a:pt x="253" y="676"/>
                  <a:pt x="187" y="676"/>
                </a:cubicBezTo>
                <a:cubicBezTo>
                  <a:pt x="181" y="676"/>
                  <a:pt x="176" y="671"/>
                  <a:pt x="176" y="665"/>
                </a:cubicBezTo>
                <a:cubicBezTo>
                  <a:pt x="176" y="665"/>
                  <a:pt x="176" y="665"/>
                  <a:pt x="176" y="539"/>
                </a:cubicBezTo>
                <a:cubicBezTo>
                  <a:pt x="176" y="534"/>
                  <a:pt x="178" y="530"/>
                  <a:pt x="182" y="528"/>
                </a:cubicBezTo>
                <a:cubicBezTo>
                  <a:pt x="183" y="527"/>
                  <a:pt x="185" y="527"/>
                  <a:pt x="187" y="527"/>
                </a:cubicBezTo>
                <a:cubicBezTo>
                  <a:pt x="187" y="527"/>
                  <a:pt x="187" y="527"/>
                  <a:pt x="253" y="527"/>
                </a:cubicBezTo>
                <a:cubicBezTo>
                  <a:pt x="255" y="527"/>
                  <a:pt x="256" y="527"/>
                  <a:pt x="258" y="528"/>
                </a:cubicBezTo>
                <a:moveTo>
                  <a:pt x="249" y="651"/>
                </a:moveTo>
                <a:cubicBezTo>
                  <a:pt x="251" y="651"/>
                  <a:pt x="253" y="649"/>
                  <a:pt x="253" y="647"/>
                </a:cubicBezTo>
                <a:cubicBezTo>
                  <a:pt x="253" y="644"/>
                  <a:pt x="251" y="642"/>
                  <a:pt x="249" y="642"/>
                </a:cubicBezTo>
                <a:cubicBezTo>
                  <a:pt x="249" y="642"/>
                  <a:pt x="249" y="642"/>
                  <a:pt x="196" y="642"/>
                </a:cubicBezTo>
                <a:cubicBezTo>
                  <a:pt x="193" y="642"/>
                  <a:pt x="191" y="644"/>
                  <a:pt x="191" y="647"/>
                </a:cubicBezTo>
                <a:cubicBezTo>
                  <a:pt x="191" y="649"/>
                  <a:pt x="193" y="651"/>
                  <a:pt x="196" y="651"/>
                </a:cubicBezTo>
                <a:cubicBezTo>
                  <a:pt x="196" y="651"/>
                  <a:pt x="196" y="651"/>
                  <a:pt x="249" y="651"/>
                </a:cubicBezTo>
                <a:moveTo>
                  <a:pt x="249" y="630"/>
                </a:moveTo>
                <a:cubicBezTo>
                  <a:pt x="251" y="630"/>
                  <a:pt x="253" y="628"/>
                  <a:pt x="253" y="626"/>
                </a:cubicBezTo>
                <a:cubicBezTo>
                  <a:pt x="253" y="623"/>
                  <a:pt x="251" y="621"/>
                  <a:pt x="249" y="621"/>
                </a:cubicBezTo>
                <a:cubicBezTo>
                  <a:pt x="249" y="621"/>
                  <a:pt x="249" y="621"/>
                  <a:pt x="196" y="621"/>
                </a:cubicBezTo>
                <a:cubicBezTo>
                  <a:pt x="193" y="621"/>
                  <a:pt x="191" y="623"/>
                  <a:pt x="191" y="626"/>
                </a:cubicBezTo>
                <a:cubicBezTo>
                  <a:pt x="191" y="628"/>
                  <a:pt x="193" y="630"/>
                  <a:pt x="196" y="630"/>
                </a:cubicBezTo>
                <a:cubicBezTo>
                  <a:pt x="196" y="630"/>
                  <a:pt x="196" y="630"/>
                  <a:pt x="249" y="630"/>
                </a:cubicBezTo>
                <a:moveTo>
                  <a:pt x="249" y="609"/>
                </a:moveTo>
                <a:cubicBezTo>
                  <a:pt x="251" y="609"/>
                  <a:pt x="253" y="607"/>
                  <a:pt x="253" y="604"/>
                </a:cubicBezTo>
                <a:cubicBezTo>
                  <a:pt x="253" y="602"/>
                  <a:pt x="251" y="600"/>
                  <a:pt x="249" y="600"/>
                </a:cubicBezTo>
                <a:cubicBezTo>
                  <a:pt x="249" y="600"/>
                  <a:pt x="249" y="600"/>
                  <a:pt x="196" y="600"/>
                </a:cubicBezTo>
                <a:cubicBezTo>
                  <a:pt x="193" y="600"/>
                  <a:pt x="191" y="602"/>
                  <a:pt x="191" y="604"/>
                </a:cubicBezTo>
                <a:cubicBezTo>
                  <a:pt x="191" y="607"/>
                  <a:pt x="193" y="609"/>
                  <a:pt x="196" y="609"/>
                </a:cubicBezTo>
                <a:cubicBezTo>
                  <a:pt x="196" y="609"/>
                  <a:pt x="196" y="609"/>
                  <a:pt x="249" y="609"/>
                </a:cubicBezTo>
                <a:moveTo>
                  <a:pt x="246" y="554"/>
                </a:moveTo>
                <a:cubicBezTo>
                  <a:pt x="250" y="554"/>
                  <a:pt x="253" y="552"/>
                  <a:pt x="253" y="548"/>
                </a:cubicBezTo>
                <a:cubicBezTo>
                  <a:pt x="253" y="545"/>
                  <a:pt x="250" y="542"/>
                  <a:pt x="246" y="542"/>
                </a:cubicBezTo>
                <a:cubicBezTo>
                  <a:pt x="243" y="542"/>
                  <a:pt x="240" y="545"/>
                  <a:pt x="240" y="548"/>
                </a:cubicBezTo>
                <a:cubicBezTo>
                  <a:pt x="240" y="552"/>
                  <a:pt x="243" y="554"/>
                  <a:pt x="246"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93" tIns="60947" rIns="121893" bIns="60947" numCol="1" anchor="t" anchorCtr="0" compatLnSpc="1">
            <a:prstTxWarp prst="textNoShape">
              <a:avLst/>
            </a:prstTxWarp>
          </a:bodyPr>
          <a:lstStyle/>
          <a:p>
            <a:endParaRPr lang="en-US"/>
          </a:p>
        </p:txBody>
      </p:sp>
      <p:sp>
        <p:nvSpPr>
          <p:cNvPr id="12" name="Text Placeholder 3"/>
          <p:cNvSpPr txBox="1">
            <a:spLocks/>
          </p:cNvSpPr>
          <p:nvPr/>
        </p:nvSpPr>
        <p:spPr>
          <a:xfrm>
            <a:off x="2220118" y="3579324"/>
            <a:ext cx="10244414" cy="812531"/>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3700" dirty="0">
                <a:solidFill>
                  <a:schemeClr val="tx2">
                    <a:alpha val="99000"/>
                  </a:schemeClr>
                </a:solidFill>
                <a:latin typeface="+mj-lt"/>
              </a:rPr>
              <a:t>Direct Connectivity Using Virtual Networking</a:t>
            </a:r>
          </a:p>
          <a:p>
            <a:pPr marL="3174" lvl="1"/>
            <a:r>
              <a:rPr lang="en-US" sz="2100" dirty="0">
                <a:solidFill>
                  <a:schemeClr val="tx1">
                    <a:alpha val="99000"/>
                  </a:schemeClr>
                </a:solidFill>
              </a:rPr>
              <a:t>For advanced connectivity scenarios such as Active Directory or DCOM</a:t>
            </a:r>
            <a:endParaRPr lang="en-US" sz="3200" dirty="0">
              <a:solidFill>
                <a:schemeClr val="accent2">
                  <a:alpha val="99000"/>
                </a:schemeClr>
              </a:solidFill>
              <a:latin typeface="+mj-lt"/>
            </a:endParaRPr>
          </a:p>
        </p:txBody>
      </p:sp>
      <p:sp>
        <p:nvSpPr>
          <p:cNvPr id="13" name="Text Placeholder 3"/>
          <p:cNvSpPr txBox="1">
            <a:spLocks/>
          </p:cNvSpPr>
          <p:nvPr/>
        </p:nvSpPr>
        <p:spPr>
          <a:xfrm>
            <a:off x="2220118" y="2248030"/>
            <a:ext cx="10244414" cy="812531"/>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00" dirty="0">
                <a:solidFill>
                  <a:schemeClr val="tx2">
                    <a:alpha val="99000"/>
                  </a:schemeClr>
                </a:solidFill>
                <a:latin typeface="+mj-lt"/>
              </a:rPr>
              <a:t>Connect Cloud Apps via VIPs</a:t>
            </a:r>
          </a:p>
          <a:p>
            <a:pPr marL="3174" lvl="1"/>
            <a:r>
              <a:rPr lang="en-US" sz="2100" dirty="0">
                <a:solidFill>
                  <a:schemeClr val="tx1">
                    <a:alpha val="99000"/>
                  </a:schemeClr>
                </a:solidFill>
              </a:rPr>
              <a:t>Easily compose services by connecting public endpoints</a:t>
            </a:r>
            <a:endParaRPr lang="en-US" sz="3200" dirty="0">
              <a:latin typeface="+mj-lt"/>
            </a:endParaRPr>
          </a:p>
        </p:txBody>
      </p:sp>
    </p:spTree>
    <p:extLst>
      <p:ext uri="{BB962C8B-B14F-4D97-AF65-F5344CB8AC3E}">
        <p14:creationId xmlns:p14="http://schemas.microsoft.com/office/powerpoint/2010/main" val="19759423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6248650" y="1481772"/>
            <a:ext cx="4477670" cy="4511040"/>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5209321" y="4070994"/>
            <a:ext cx="2746593" cy="4207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18" name="Rounded Rectangle 117"/>
          <p:cNvSpPr/>
          <p:nvPr/>
        </p:nvSpPr>
        <p:spPr bwMode="auto">
          <a:xfrm rot="1804617">
            <a:off x="6306560" y="2685329"/>
            <a:ext cx="764510" cy="54630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1" name="Rounded Rectangle 10"/>
          <p:cNvSpPr/>
          <p:nvPr/>
        </p:nvSpPr>
        <p:spPr bwMode="auto">
          <a:xfrm rot="19727983">
            <a:off x="6782715" y="2621696"/>
            <a:ext cx="764510" cy="54630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8" name="Content Placeholder 2"/>
          <p:cNvSpPr>
            <a:spLocks noGrp="1"/>
          </p:cNvSpPr>
          <p:nvPr>
            <p:ph type="body" sz="quarter" idx="10"/>
          </p:nvPr>
        </p:nvSpPr>
        <p:spPr/>
        <p:txBody>
          <a:bodyPr/>
          <a:lstStyle/>
          <a:p>
            <a:r>
              <a:rPr lang="en-US" dirty="0" smtClean="0"/>
              <a:t>Strengths</a:t>
            </a:r>
          </a:p>
          <a:p>
            <a:pPr lvl="1"/>
            <a:r>
              <a:rPr lang="en-US" dirty="0" smtClean="0"/>
              <a:t>Simplicity</a:t>
            </a:r>
          </a:p>
          <a:p>
            <a:pPr lvl="1"/>
            <a:r>
              <a:rPr lang="en-US" dirty="0" smtClean="0"/>
              <a:t>Tenant Autonomy</a:t>
            </a:r>
          </a:p>
          <a:p>
            <a:pPr lvl="1"/>
            <a:r>
              <a:rPr lang="en-US" dirty="0" smtClean="0"/>
              <a:t>VIP Swap (cloud services)</a:t>
            </a:r>
          </a:p>
          <a:p>
            <a:pPr lvl="1"/>
            <a:r>
              <a:rPr lang="en-US" dirty="0" smtClean="0"/>
              <a:t>Easy Local </a:t>
            </a:r>
            <a:r>
              <a:rPr lang="en-US" dirty="0" err="1" smtClean="0"/>
              <a:t>Dev</a:t>
            </a:r>
            <a:r>
              <a:rPr lang="en-US" dirty="0" smtClean="0"/>
              <a:t>/Test</a:t>
            </a:r>
          </a:p>
          <a:p>
            <a:pPr lvl="1"/>
            <a:endParaRPr lang="en-US" dirty="0"/>
          </a:p>
        </p:txBody>
      </p:sp>
      <p:sp>
        <p:nvSpPr>
          <p:cNvPr id="2" name="Title 1"/>
          <p:cNvSpPr>
            <a:spLocks noGrp="1"/>
          </p:cNvSpPr>
          <p:nvPr>
            <p:ph type="title"/>
          </p:nvPr>
        </p:nvSpPr>
        <p:spPr/>
        <p:txBody>
          <a:bodyPr/>
          <a:lstStyle/>
          <a:p>
            <a:r>
              <a:rPr lang="en-US" smtClean="0"/>
              <a:t>Connecting Applications and VMs</a:t>
            </a:r>
            <a:endParaRPr lang="en-US" dirty="0"/>
          </a:p>
        </p:txBody>
      </p:sp>
      <p:sp>
        <p:nvSpPr>
          <p:cNvPr id="29" name="TextBox 28"/>
          <p:cNvSpPr txBox="1"/>
          <p:nvPr/>
        </p:nvSpPr>
        <p:spPr>
          <a:xfrm>
            <a:off x="4342368" y="1905740"/>
            <a:ext cx="1336197" cy="646331"/>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dirty="0"/>
              <a:t>SQL Data Access Traffic Through Public </a:t>
            </a:r>
            <a:r>
              <a:rPr lang="en-US" dirty="0" smtClean="0"/>
              <a:t>Endpoint</a:t>
            </a:r>
            <a:endParaRPr lang="en-US" dirty="0"/>
          </a:p>
        </p:txBody>
      </p:sp>
      <p:sp>
        <p:nvSpPr>
          <p:cNvPr id="30" name="Content Placeholder 2"/>
          <p:cNvSpPr txBox="1">
            <a:spLocks/>
          </p:cNvSpPr>
          <p:nvPr/>
        </p:nvSpPr>
        <p:spPr>
          <a:xfrm>
            <a:off x="519116" y="4086933"/>
            <a:ext cx="5159444" cy="218397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25">
              <a:spcBef>
                <a:spcPts val="2400"/>
              </a:spcBef>
              <a:buNone/>
            </a:pPr>
            <a:r>
              <a:rPr lang="en-US" sz="4000" spc="-71" dirty="0">
                <a:solidFill>
                  <a:schemeClr val="tx2">
                    <a:alpha val="99000"/>
                  </a:schemeClr>
                </a:solidFill>
                <a:latin typeface="+mj-lt"/>
              </a:rPr>
              <a:t>Weaknesses</a:t>
            </a:r>
          </a:p>
          <a:p>
            <a:pPr marL="0" lvl="1" indent="0" defTabSz="914325">
              <a:buNone/>
            </a:pPr>
            <a:r>
              <a:rPr lang="en-US" sz="2400" dirty="0">
                <a:solidFill>
                  <a:schemeClr val="tx1">
                    <a:alpha val="99000"/>
                  </a:schemeClr>
                </a:solidFill>
              </a:rPr>
              <a:t>Higher Latency</a:t>
            </a:r>
          </a:p>
          <a:p>
            <a:pPr marL="0" lvl="1" indent="0" defTabSz="914325">
              <a:buNone/>
            </a:pPr>
            <a:r>
              <a:rPr lang="en-US" sz="2400" dirty="0">
                <a:solidFill>
                  <a:schemeClr val="tx1">
                    <a:alpha val="99000"/>
                  </a:schemeClr>
                </a:solidFill>
              </a:rPr>
              <a:t>Less Secure</a:t>
            </a:r>
            <a:br>
              <a:rPr lang="en-US" sz="2400" dirty="0">
                <a:solidFill>
                  <a:schemeClr val="tx1">
                    <a:alpha val="99000"/>
                  </a:schemeClr>
                </a:solidFill>
              </a:rPr>
            </a:br>
            <a:r>
              <a:rPr lang="en-US" sz="2400" dirty="0">
                <a:solidFill>
                  <a:schemeClr val="tx1">
                    <a:alpha val="99000"/>
                  </a:schemeClr>
                </a:solidFill>
              </a:rPr>
              <a:t>Management/Deployment Overhead</a:t>
            </a:r>
          </a:p>
        </p:txBody>
      </p:sp>
      <p:grpSp>
        <p:nvGrpSpPr>
          <p:cNvPr id="42" name="Group 41"/>
          <p:cNvGrpSpPr/>
          <p:nvPr/>
        </p:nvGrpSpPr>
        <p:grpSpPr>
          <a:xfrm>
            <a:off x="7759734" y="4193566"/>
            <a:ext cx="3908394" cy="2262673"/>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7759731" y="1402125"/>
            <a:ext cx="3908394" cy="2262673"/>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2" name="Freeform 62"/>
          <p:cNvSpPr>
            <a:spLocks noEditPoints="1"/>
          </p:cNvSpPr>
          <p:nvPr/>
        </p:nvSpPr>
        <p:spPr bwMode="black">
          <a:xfrm>
            <a:off x="9409396" y="2840672"/>
            <a:ext cx="487766" cy="487639"/>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TextBox 49"/>
          <p:cNvSpPr txBox="1"/>
          <p:nvPr/>
        </p:nvSpPr>
        <p:spPr>
          <a:xfrm>
            <a:off x="8153496" y="3362820"/>
            <a:ext cx="2336917" cy="230832"/>
          </a:xfrm>
          <a:prstGeom prst="rect">
            <a:avLst/>
          </a:prstGeom>
          <a:noFill/>
        </p:spPr>
        <p:txBody>
          <a:bodyPr wrap="square" lIns="0" tIns="0" rIns="0" bIns="0" rtlCol="0">
            <a:spAutoFit/>
          </a:bodyPr>
          <a:lstStyle/>
          <a:p>
            <a:pPr algn="ctr"/>
            <a:r>
              <a:rPr lang="en-US" sz="1500" dirty="0">
                <a:solidFill>
                  <a:schemeClr val="bg1">
                    <a:alpha val="99000"/>
                  </a:schemeClr>
                </a:solidFill>
              </a:rPr>
              <a:t>Cloud Service or Web Site</a:t>
            </a:r>
          </a:p>
        </p:txBody>
      </p:sp>
      <p:sp>
        <p:nvSpPr>
          <p:cNvPr id="54" name="TextBox 53"/>
          <p:cNvSpPr txBox="1"/>
          <p:nvPr/>
        </p:nvSpPr>
        <p:spPr>
          <a:xfrm>
            <a:off x="10216423" y="4478645"/>
            <a:ext cx="1226582"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 </a:t>
            </a:r>
          </a:p>
        </p:txBody>
      </p:sp>
      <p:sp>
        <p:nvSpPr>
          <p:cNvPr id="56" name="TextBox 55"/>
          <p:cNvSpPr txBox="1"/>
          <p:nvPr/>
        </p:nvSpPr>
        <p:spPr>
          <a:xfrm>
            <a:off x="9756534" y="5486245"/>
            <a:ext cx="880467" cy="215444"/>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smtClean="0"/>
              <a:t>SQL Server</a:t>
            </a:r>
            <a:endParaRPr lang="en-US" dirty="0"/>
          </a:p>
        </p:txBody>
      </p:sp>
      <p:grpSp>
        <p:nvGrpSpPr>
          <p:cNvPr id="58" name="Group 57"/>
          <p:cNvGrpSpPr/>
          <p:nvPr/>
        </p:nvGrpSpPr>
        <p:grpSpPr>
          <a:xfrm>
            <a:off x="9221227" y="5564805"/>
            <a:ext cx="626605" cy="525255"/>
            <a:chOff x="8480471" y="4278533"/>
            <a:chExt cx="813936" cy="682287"/>
          </a:xfrm>
        </p:grpSpPr>
        <p:sp>
          <p:nvSpPr>
            <p:cNvPr id="62"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525"/>
              <a:endParaRPr lang="en-US" spc="-123">
                <a:solidFill>
                  <a:schemeClr val="tx1">
                    <a:lumMod val="50000"/>
                  </a:schemeClr>
                </a:solidFill>
                <a:latin typeface="Segoe Light" pitchFamily="34" charset="0"/>
              </a:endParaRPr>
            </a:p>
          </p:txBody>
        </p:sp>
        <p:sp>
          <p:nvSpPr>
            <p:cNvPr id="63" name="Freeform 62"/>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525"/>
              <a:r>
                <a:rPr lang="en-US" spc="-123" dirty="0">
                  <a:solidFill>
                    <a:schemeClr val="tx1">
                      <a:lumMod val="50000"/>
                    </a:schemeClr>
                  </a:solidFill>
                  <a:latin typeface="Segoe Light" pitchFamily="34" charset="0"/>
                </a:rPr>
                <a:t> </a:t>
              </a:r>
            </a:p>
          </p:txBody>
        </p:sp>
      </p:grpSp>
      <p:sp>
        <p:nvSpPr>
          <p:cNvPr id="64" name="TextBox 63"/>
          <p:cNvSpPr txBox="1"/>
          <p:nvPr/>
        </p:nvSpPr>
        <p:spPr>
          <a:xfrm>
            <a:off x="6225309" y="1828872"/>
            <a:ext cx="1336197" cy="461665"/>
          </a:xfrm>
          <a:prstGeom prst="rect">
            <a:avLst/>
          </a:prstGeom>
          <a:noFill/>
        </p:spPr>
        <p:txBody>
          <a:bodyPr wrap="square" lIns="0" tIns="0" rIns="0" bIns="0" rtlCol="0">
            <a:spAutoFit/>
          </a:bodyPr>
          <a:lstStyle/>
          <a:p>
            <a:pPr algn="ctr"/>
            <a:r>
              <a:rPr lang="en-US" sz="1500" dirty="0">
                <a:gradFill>
                  <a:gsLst>
                    <a:gs pos="0">
                      <a:srgbClr val="595959"/>
                    </a:gs>
                    <a:gs pos="86000">
                      <a:srgbClr val="595959"/>
                    </a:gs>
                  </a:gsLst>
                  <a:lin ang="5400000" scaled="0"/>
                </a:gradFill>
              </a:rPr>
              <a:t>Load </a:t>
            </a:r>
            <a:br>
              <a:rPr lang="en-US" sz="1500" dirty="0">
                <a:gradFill>
                  <a:gsLst>
                    <a:gs pos="0">
                      <a:srgbClr val="595959"/>
                    </a:gs>
                    <a:gs pos="86000">
                      <a:srgbClr val="595959"/>
                    </a:gs>
                  </a:gsLst>
                  <a:lin ang="5400000" scaled="0"/>
                </a:gradFill>
              </a:rPr>
            </a:br>
            <a:r>
              <a:rPr lang="en-US" sz="1500" dirty="0">
                <a:gradFill>
                  <a:gsLst>
                    <a:gs pos="0">
                      <a:srgbClr val="595959"/>
                    </a:gs>
                    <a:gs pos="86000">
                      <a:srgbClr val="595959"/>
                    </a:gs>
                  </a:gsLst>
                  <a:lin ang="5400000" scaled="0"/>
                </a:gradFill>
              </a:rPr>
              <a:t>Balancer</a:t>
            </a:r>
          </a:p>
        </p:txBody>
      </p:sp>
      <p:sp>
        <p:nvSpPr>
          <p:cNvPr id="65" name="Right Arrow 64"/>
          <p:cNvSpPr/>
          <p:nvPr/>
        </p:nvSpPr>
        <p:spPr bwMode="auto">
          <a:xfrm>
            <a:off x="7297132" y="2361309"/>
            <a:ext cx="1604261" cy="830947"/>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r>
              <a:rPr lang="en-US" sz="2800" dirty="0">
                <a:gradFill>
                  <a:gsLst>
                    <a:gs pos="0">
                      <a:srgbClr val="FFFFFF"/>
                    </a:gs>
                    <a:gs pos="100000">
                      <a:srgbClr val="FFFFFF"/>
                    </a:gs>
                  </a:gsLst>
                  <a:lin ang="5400000" scaled="0"/>
                </a:gradFill>
              </a:rPr>
              <a:t>80</a:t>
            </a:r>
          </a:p>
        </p:txBody>
      </p:sp>
      <p:sp>
        <p:nvSpPr>
          <p:cNvPr id="66" name="Oval 65"/>
          <p:cNvSpPr/>
          <p:nvPr/>
        </p:nvSpPr>
        <p:spPr bwMode="auto">
          <a:xfrm>
            <a:off x="7001714" y="2539458"/>
            <a:ext cx="626478" cy="53805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15" name="Right Arrow 114"/>
          <p:cNvSpPr/>
          <p:nvPr/>
        </p:nvSpPr>
        <p:spPr bwMode="auto">
          <a:xfrm>
            <a:off x="7596420" y="5407245"/>
            <a:ext cx="1604261" cy="830947"/>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r>
              <a:rPr lang="en-US" sz="2000" dirty="0">
                <a:gradFill>
                  <a:gsLst>
                    <a:gs pos="0">
                      <a:srgbClr val="FFFFFF"/>
                    </a:gs>
                    <a:gs pos="100000">
                      <a:srgbClr val="FFFFFF"/>
                    </a:gs>
                  </a:gsLst>
                  <a:lin ang="5400000" scaled="0"/>
                </a:gradFill>
              </a:rPr>
              <a:t>2001-1433</a:t>
            </a:r>
          </a:p>
        </p:txBody>
      </p:sp>
      <p:grpSp>
        <p:nvGrpSpPr>
          <p:cNvPr id="67" name="Group 66"/>
          <p:cNvGrpSpPr/>
          <p:nvPr/>
        </p:nvGrpSpPr>
        <p:grpSpPr bwMode="black">
          <a:xfrm>
            <a:off x="6166314" y="2283417"/>
            <a:ext cx="1475368" cy="1138911"/>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4" name="Freeform 207"/>
            <p:cNvSpPr>
              <a:spLocks noEditPoints="1"/>
            </p:cNvSpPr>
            <p:nvPr/>
          </p:nvSpPr>
          <p:spPr bwMode="black">
            <a:xfrm>
              <a:off x="7108823"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41" name="TextBox 40"/>
          <p:cNvSpPr txBox="1"/>
          <p:nvPr/>
        </p:nvSpPr>
        <p:spPr>
          <a:xfrm>
            <a:off x="7282595" y="4193566"/>
            <a:ext cx="3995852" cy="646331"/>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dirty="0"/>
              <a:t>Secure Endpoints </a:t>
            </a:r>
            <a:r>
              <a:rPr lang="en-US" dirty="0" smtClean="0"/>
              <a:t/>
            </a:r>
            <a:br>
              <a:rPr lang="en-US" dirty="0" smtClean="0"/>
            </a:br>
            <a:r>
              <a:rPr lang="en-US" dirty="0" smtClean="0"/>
              <a:t>with Windows </a:t>
            </a:r>
            <a:br>
              <a:rPr lang="en-US" dirty="0" smtClean="0"/>
            </a:br>
            <a:r>
              <a:rPr lang="en-US" dirty="0" smtClean="0"/>
              <a:t>Server </a:t>
            </a:r>
            <a:r>
              <a:rPr lang="en-US" dirty="0"/>
              <a:t>Firewall</a:t>
            </a:r>
          </a:p>
        </p:txBody>
      </p:sp>
      <p:sp>
        <p:nvSpPr>
          <p:cNvPr id="119" name="Freeform 92"/>
          <p:cNvSpPr>
            <a:spLocks noEditPoints="1"/>
          </p:cNvSpPr>
          <p:nvPr/>
        </p:nvSpPr>
        <p:spPr bwMode="black">
          <a:xfrm>
            <a:off x="8849116" y="4544540"/>
            <a:ext cx="177716" cy="24213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121877" tIns="60939" rIns="121877" bIns="60939" numCol="1" anchor="t" anchorCtr="0" compatLnSpc="1">
            <a:prstTxWarp prst="textNoShape">
              <a:avLst/>
            </a:prstTxWarp>
          </a:bodyPr>
          <a:lstStyle/>
          <a:p>
            <a:endParaRPr lang="en-US"/>
          </a:p>
        </p:txBody>
      </p:sp>
      <p:sp>
        <p:nvSpPr>
          <p:cNvPr id="168" name="TextBox 167"/>
          <p:cNvSpPr txBox="1"/>
          <p:nvPr/>
        </p:nvSpPr>
        <p:spPr>
          <a:xfrm>
            <a:off x="6314440" y="6433098"/>
            <a:ext cx="1336197" cy="230832"/>
          </a:xfrm>
          <a:prstGeom prst="rect">
            <a:avLst/>
          </a:prstGeom>
          <a:noFill/>
        </p:spPr>
        <p:txBody>
          <a:bodyPr wrap="square" lIns="0" tIns="0" rIns="0" bIns="0" rtlCol="0">
            <a:spAutoFit/>
          </a:bodyPr>
          <a:lstStyle/>
          <a:p>
            <a:pPr algn="ctr"/>
            <a:r>
              <a:rPr lang="en-US" sz="1500" dirty="0">
                <a:gradFill>
                  <a:gsLst>
                    <a:gs pos="0">
                      <a:srgbClr val="595959"/>
                    </a:gs>
                    <a:gs pos="86000">
                      <a:srgbClr val="595959"/>
                    </a:gs>
                  </a:gsLst>
                  <a:lin ang="5400000" scaled="0"/>
                </a:gradFill>
              </a:rPr>
              <a:t>Load </a:t>
            </a:r>
            <a:r>
              <a:rPr lang="en-US" sz="1500" dirty="0" smtClean="0">
                <a:gradFill>
                  <a:gsLst>
                    <a:gs pos="0">
                      <a:srgbClr val="595959"/>
                    </a:gs>
                    <a:gs pos="86000">
                      <a:srgbClr val="595959"/>
                    </a:gs>
                  </a:gsLst>
                  <a:lin ang="5400000" scaled="0"/>
                </a:gradFill>
              </a:rPr>
              <a:t>Balancer</a:t>
            </a:r>
            <a:endParaRPr lang="en-US" sz="1500" dirty="0">
              <a:gradFill>
                <a:gsLst>
                  <a:gs pos="0">
                    <a:srgbClr val="595959"/>
                  </a:gs>
                  <a:gs pos="86000">
                    <a:srgbClr val="595959"/>
                  </a:gs>
                </a:gsLst>
                <a:lin ang="5400000" scaled="0"/>
              </a:gradFill>
            </a:endParaRPr>
          </a:p>
        </p:txBody>
      </p:sp>
      <p:sp>
        <p:nvSpPr>
          <p:cNvPr id="169" name="Oval 168"/>
          <p:cNvSpPr/>
          <p:nvPr/>
        </p:nvSpPr>
        <p:spPr bwMode="auto">
          <a:xfrm>
            <a:off x="7049155" y="5545887"/>
            <a:ext cx="626478" cy="53805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70" name="Rounded Rectangle 169"/>
          <p:cNvSpPr/>
          <p:nvPr/>
        </p:nvSpPr>
        <p:spPr bwMode="auto">
          <a:xfrm rot="3637710">
            <a:off x="6432925" y="5540569"/>
            <a:ext cx="576025"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16" name="Group 115"/>
          <p:cNvGrpSpPr/>
          <p:nvPr/>
        </p:nvGrpSpPr>
        <p:grpSpPr bwMode="black">
          <a:xfrm>
            <a:off x="6212996" y="5294949"/>
            <a:ext cx="1475368" cy="1138911"/>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71" name="Freeform 6"/>
          <p:cNvSpPr>
            <a:spLocks noChangeAspect="1" noEditPoints="1"/>
          </p:cNvSpPr>
          <p:nvPr/>
        </p:nvSpPr>
        <p:spPr bwMode="auto">
          <a:xfrm>
            <a:off x="8943693" y="2713383"/>
            <a:ext cx="441050" cy="579794"/>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Tree>
    <p:extLst>
      <p:ext uri="{BB962C8B-B14F-4D97-AF65-F5344CB8AC3E}">
        <p14:creationId xmlns:p14="http://schemas.microsoft.com/office/powerpoint/2010/main" val="826413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631082" y="1281731"/>
            <a:ext cx="4245210" cy="5335303"/>
          </a:xfrm>
          <a:prstGeom prst="rect">
            <a:avLst/>
          </a:prstGeom>
          <a:solidFill>
            <a:schemeClr val="accent4">
              <a:lumMod val="20000"/>
              <a:lumOff val="80000"/>
            </a:schemeClr>
          </a:solidFill>
          <a:ln w="2222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60931" rIns="121861" bIns="60931" numCol="1" rtlCol="0" anchor="ctr" anchorCtr="0" compatLnSpc="1">
            <a:prstTxWarp prst="textNoShape">
              <a:avLst/>
            </a:prstTxWarp>
          </a:bodyPr>
          <a:lstStyle/>
          <a:p>
            <a:pPr algn="ctr" defTabSz="1218281" fontAlgn="base">
              <a:spcBef>
                <a:spcPct val="0"/>
              </a:spcBef>
              <a:spcAft>
                <a:spcPct val="0"/>
              </a:spcAft>
            </a:pPr>
            <a:endParaRPr lang="en-US" sz="2900" dirty="0">
              <a:gradFill>
                <a:gsLst>
                  <a:gs pos="0">
                    <a:srgbClr val="FFFFFF"/>
                  </a:gs>
                  <a:gs pos="100000">
                    <a:srgbClr val="FFFFFF"/>
                  </a:gs>
                </a:gsLst>
                <a:lin ang="5400000" scaled="0"/>
              </a:gradFill>
            </a:endParaRPr>
          </a:p>
        </p:txBody>
      </p:sp>
      <p:grpSp>
        <p:nvGrpSpPr>
          <p:cNvPr id="45" name="Group 44"/>
          <p:cNvGrpSpPr/>
          <p:nvPr/>
        </p:nvGrpSpPr>
        <p:grpSpPr>
          <a:xfrm>
            <a:off x="7754474" y="4193566"/>
            <a:ext cx="3908394" cy="2262673"/>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53" name="Freeform 6"/>
          <p:cNvSpPr>
            <a:spLocks noChangeAspect="1" noEditPoints="1"/>
          </p:cNvSpPr>
          <p:nvPr/>
        </p:nvSpPr>
        <p:spPr bwMode="auto">
          <a:xfrm>
            <a:off x="8824424" y="5694006"/>
            <a:ext cx="441050" cy="579794"/>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4" name="Content Placeholder 2"/>
          <p:cNvSpPr>
            <a:spLocks noGrp="1"/>
          </p:cNvSpPr>
          <p:nvPr>
            <p:ph type="body" sz="quarter" idx="10"/>
          </p:nvPr>
        </p:nvSpPr>
        <p:spPr/>
        <p:txBody>
          <a:bodyPr/>
          <a:lstStyle/>
          <a:p>
            <a:r>
              <a:rPr lang="en-US" dirty="0" smtClean="0"/>
              <a:t>Strengths</a:t>
            </a:r>
          </a:p>
          <a:p>
            <a:pPr lvl="1"/>
            <a:r>
              <a:rPr lang="en-US" dirty="0" smtClean="0"/>
              <a:t>More Secure</a:t>
            </a:r>
          </a:p>
          <a:p>
            <a:pPr lvl="1"/>
            <a:r>
              <a:rPr lang="en-US" dirty="0" smtClean="0"/>
              <a:t>Low Latency</a:t>
            </a:r>
          </a:p>
          <a:p>
            <a:pPr lvl="1"/>
            <a:r>
              <a:rPr lang="en-US" dirty="0" smtClean="0"/>
              <a:t>Cloud Service Autonomy</a:t>
            </a:r>
          </a:p>
          <a:p>
            <a:pPr lvl="1"/>
            <a:r>
              <a:rPr lang="en-US" dirty="0" smtClean="0"/>
              <a:t>VIP Swap (web / worker roles)</a:t>
            </a:r>
          </a:p>
          <a:p>
            <a:pPr lvl="1"/>
            <a:r>
              <a:rPr lang="en-US" dirty="0" smtClean="0"/>
              <a:t>Advanced Connectivity Requirements</a:t>
            </a:r>
            <a:endParaRPr lang="en-US" dirty="0"/>
          </a:p>
        </p:txBody>
      </p:sp>
      <p:sp>
        <p:nvSpPr>
          <p:cNvPr id="2" name="Title 1"/>
          <p:cNvSpPr>
            <a:spLocks noGrp="1"/>
          </p:cNvSpPr>
          <p:nvPr>
            <p:ph type="title"/>
          </p:nvPr>
        </p:nvSpPr>
        <p:spPr/>
        <p:txBody>
          <a:bodyPr/>
          <a:lstStyle/>
          <a:p>
            <a:r>
              <a:rPr lang="en-US" dirty="0" smtClean="0"/>
              <a:t>Connecting Cloud Services with VNET</a:t>
            </a:r>
            <a:endParaRPr lang="en-US" dirty="0"/>
          </a:p>
        </p:txBody>
      </p:sp>
      <p:sp>
        <p:nvSpPr>
          <p:cNvPr id="40" name="Content Placeholder 2"/>
          <p:cNvSpPr txBox="1">
            <a:spLocks/>
          </p:cNvSpPr>
          <p:nvPr/>
        </p:nvSpPr>
        <p:spPr>
          <a:xfrm>
            <a:off x="519114" y="4216399"/>
            <a:ext cx="4998623" cy="2057401"/>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25">
              <a:spcBef>
                <a:spcPts val="2400"/>
              </a:spcBef>
              <a:buNone/>
            </a:pPr>
            <a:r>
              <a:rPr lang="en-US" sz="4000" spc="-71" dirty="0">
                <a:solidFill>
                  <a:schemeClr val="tx2">
                    <a:alpha val="99000"/>
                  </a:schemeClr>
                </a:solidFill>
                <a:latin typeface="+mj-lt"/>
              </a:rPr>
              <a:t>Weaknesses</a:t>
            </a:r>
          </a:p>
          <a:p>
            <a:pPr marL="65069" indent="0">
              <a:buNone/>
            </a:pPr>
            <a:r>
              <a:rPr lang="en-US" sz="2400" dirty="0">
                <a:gradFill>
                  <a:gsLst>
                    <a:gs pos="0">
                      <a:srgbClr val="595959"/>
                    </a:gs>
                    <a:gs pos="86000">
                      <a:srgbClr val="595959"/>
                    </a:gs>
                  </a:gsLst>
                  <a:lin ang="5400000" scaled="0"/>
                </a:gradFill>
              </a:rPr>
              <a:t>VNET Complexity</a:t>
            </a:r>
          </a:p>
          <a:p>
            <a:pPr marL="65069" indent="0">
              <a:buNone/>
            </a:pPr>
            <a:r>
              <a:rPr lang="en-US" sz="2400" dirty="0">
                <a:gradFill>
                  <a:gsLst>
                    <a:gs pos="0">
                      <a:srgbClr val="595959"/>
                    </a:gs>
                    <a:gs pos="86000">
                      <a:srgbClr val="595959"/>
                    </a:gs>
                  </a:gsLst>
                  <a:lin ang="5400000" scaled="0"/>
                </a:gradFill>
              </a:rPr>
              <a:t>No Windows Azure Provided DNS</a:t>
            </a:r>
          </a:p>
        </p:txBody>
      </p:sp>
      <p:grpSp>
        <p:nvGrpSpPr>
          <p:cNvPr id="48" name="Group 47"/>
          <p:cNvGrpSpPr/>
          <p:nvPr/>
        </p:nvGrpSpPr>
        <p:grpSpPr>
          <a:xfrm>
            <a:off x="7759731" y="1402125"/>
            <a:ext cx="3908394" cy="2262673"/>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1" name="TextBox 50"/>
          <p:cNvSpPr txBox="1"/>
          <p:nvPr/>
        </p:nvSpPr>
        <p:spPr>
          <a:xfrm>
            <a:off x="8684987" y="3866152"/>
            <a:ext cx="1163349" cy="461665"/>
          </a:xfrm>
          <a:prstGeom prst="rect">
            <a:avLst/>
          </a:prstGeom>
          <a:noFill/>
        </p:spPr>
        <p:txBody>
          <a:bodyPr wrap="square" lIns="0" tIns="0" rIns="0" bIns="0" rtlCol="0">
            <a:spAutoFit/>
          </a:bodyPr>
          <a:lstStyle/>
          <a:p>
            <a:pPr algn="ctr"/>
            <a:r>
              <a:rPr lang="en-US" sz="1500" dirty="0">
                <a:solidFill>
                  <a:schemeClr val="tx1">
                    <a:alpha val="99000"/>
                  </a:schemeClr>
                </a:solidFill>
              </a:rPr>
              <a:t>Direct Access </a:t>
            </a:r>
            <a:br>
              <a:rPr lang="en-US" sz="1500" dirty="0">
                <a:solidFill>
                  <a:schemeClr val="tx1">
                    <a:alpha val="99000"/>
                  </a:schemeClr>
                </a:solidFill>
              </a:rPr>
            </a:br>
            <a:r>
              <a:rPr lang="en-US" sz="1500" dirty="0">
                <a:solidFill>
                  <a:schemeClr val="tx1">
                    <a:alpha val="99000"/>
                  </a:schemeClr>
                </a:solidFill>
              </a:rPr>
              <a:t>via VNET</a:t>
            </a:r>
          </a:p>
        </p:txBody>
      </p:sp>
      <p:sp>
        <p:nvSpPr>
          <p:cNvPr id="52" name="TextBox 51"/>
          <p:cNvSpPr txBox="1"/>
          <p:nvPr/>
        </p:nvSpPr>
        <p:spPr>
          <a:xfrm>
            <a:off x="9422866" y="2316096"/>
            <a:ext cx="1382084" cy="410369"/>
          </a:xfrm>
          <a:prstGeom prst="rect">
            <a:avLst/>
          </a:prstGeom>
          <a:noFill/>
        </p:spPr>
        <p:txBody>
          <a:bodyPr wrap="square" lIns="0" tIns="0" rIns="0" bIns="0" rtlCol="0">
            <a:spAutoFit/>
          </a:bodyPr>
          <a:lstStyle/>
          <a:p>
            <a:pPr algn="ctr"/>
            <a:r>
              <a:rPr lang="en-US" sz="1300" dirty="0" err="1">
                <a:solidFill>
                  <a:schemeClr val="bg1">
                    <a:alpha val="99000"/>
                  </a:schemeClr>
                </a:solidFill>
              </a:rPr>
              <a:t>AppSubnet</a:t>
            </a:r>
            <a:r>
              <a:rPr lang="en-US" sz="1300" dirty="0">
                <a:solidFill>
                  <a:schemeClr val="bg1">
                    <a:alpha val="99000"/>
                  </a:schemeClr>
                </a:solidFill>
              </a:rPr>
              <a:t> </a:t>
            </a:r>
          </a:p>
          <a:p>
            <a:pPr algn="ctr"/>
            <a:r>
              <a:rPr lang="en-US" sz="1300" dirty="0">
                <a:solidFill>
                  <a:schemeClr val="bg1">
                    <a:alpha val="99000"/>
                  </a:schemeClr>
                </a:solidFill>
              </a:rPr>
              <a:t>(10.0.0.0/16)</a:t>
            </a:r>
          </a:p>
        </p:txBody>
      </p:sp>
      <p:sp>
        <p:nvSpPr>
          <p:cNvPr id="53" name="TextBox 52"/>
          <p:cNvSpPr txBox="1"/>
          <p:nvPr/>
        </p:nvSpPr>
        <p:spPr>
          <a:xfrm>
            <a:off x="9380239" y="4971093"/>
            <a:ext cx="1275590" cy="410369"/>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300" b="0" dirty="0" err="1">
                <a:solidFill>
                  <a:schemeClr val="bg1">
                    <a:alpha val="99000"/>
                  </a:schemeClr>
                </a:solidFill>
              </a:rPr>
              <a:t>SQLSubnet</a:t>
            </a:r>
            <a:r>
              <a:rPr lang="en-US" sz="1300" b="0" dirty="0">
                <a:solidFill>
                  <a:schemeClr val="bg1">
                    <a:alpha val="99000"/>
                  </a:schemeClr>
                </a:solidFill>
              </a:rPr>
              <a:t> </a:t>
            </a:r>
          </a:p>
          <a:p>
            <a:r>
              <a:rPr lang="en-US" sz="1300" b="0" dirty="0">
                <a:solidFill>
                  <a:schemeClr val="bg1">
                    <a:alpha val="99000"/>
                  </a:schemeClr>
                </a:solidFill>
              </a:rPr>
              <a:t>(10.1.0.0/16)</a:t>
            </a:r>
          </a:p>
        </p:txBody>
      </p:sp>
      <p:sp>
        <p:nvSpPr>
          <p:cNvPr id="54" name="TextBox 53"/>
          <p:cNvSpPr txBox="1"/>
          <p:nvPr/>
        </p:nvSpPr>
        <p:spPr>
          <a:xfrm>
            <a:off x="6225309" y="3480876"/>
            <a:ext cx="1336197" cy="461665"/>
          </a:xfrm>
          <a:prstGeom prst="rect">
            <a:avLst/>
          </a:prstGeom>
          <a:noFill/>
        </p:spPr>
        <p:txBody>
          <a:bodyPr wrap="square" lIns="0" tIns="0" rIns="0" bIns="0" rtlCol="0">
            <a:spAutoFit/>
          </a:bodyPr>
          <a:lstStyle/>
          <a:p>
            <a:pPr algn="ctr"/>
            <a:r>
              <a:rPr lang="en-US" sz="1500" dirty="0">
                <a:gradFill>
                  <a:gsLst>
                    <a:gs pos="0">
                      <a:srgbClr val="595959"/>
                    </a:gs>
                    <a:gs pos="86000">
                      <a:srgbClr val="595959"/>
                    </a:gs>
                  </a:gsLst>
                  <a:lin ang="5400000" scaled="0"/>
                </a:gradFill>
              </a:rPr>
              <a:t>Load </a:t>
            </a:r>
            <a:br>
              <a:rPr lang="en-US" sz="1500" dirty="0">
                <a:gradFill>
                  <a:gsLst>
                    <a:gs pos="0">
                      <a:srgbClr val="595959"/>
                    </a:gs>
                    <a:gs pos="86000">
                      <a:srgbClr val="595959"/>
                    </a:gs>
                  </a:gsLst>
                  <a:lin ang="5400000" scaled="0"/>
                </a:gradFill>
              </a:rPr>
            </a:br>
            <a:r>
              <a:rPr lang="en-US" sz="1500" dirty="0">
                <a:gradFill>
                  <a:gsLst>
                    <a:gs pos="0">
                      <a:srgbClr val="595959"/>
                    </a:gs>
                    <a:gs pos="86000">
                      <a:srgbClr val="595959"/>
                    </a:gs>
                  </a:gsLst>
                  <a:lin ang="5400000" scaled="0"/>
                </a:gradFill>
              </a:rPr>
              <a:t>Balancer</a:t>
            </a:r>
          </a:p>
        </p:txBody>
      </p:sp>
      <p:sp>
        <p:nvSpPr>
          <p:cNvPr id="55" name="Right Arrow 54"/>
          <p:cNvSpPr/>
          <p:nvPr/>
        </p:nvSpPr>
        <p:spPr bwMode="auto">
          <a:xfrm>
            <a:off x="7297132" y="2361309"/>
            <a:ext cx="1604261" cy="830947"/>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r>
              <a:rPr lang="en-US" sz="2800" dirty="0">
                <a:gradFill>
                  <a:gsLst>
                    <a:gs pos="0">
                      <a:srgbClr val="FFFFFF"/>
                    </a:gs>
                    <a:gs pos="100000">
                      <a:srgbClr val="FFFFFF"/>
                    </a:gs>
                  </a:gsLst>
                  <a:lin ang="5400000" scaled="0"/>
                </a:gradFill>
              </a:rPr>
              <a:t>80</a:t>
            </a:r>
          </a:p>
        </p:txBody>
      </p:sp>
      <p:sp>
        <p:nvSpPr>
          <p:cNvPr id="56" name="Oval 55"/>
          <p:cNvSpPr/>
          <p:nvPr/>
        </p:nvSpPr>
        <p:spPr bwMode="auto">
          <a:xfrm>
            <a:off x="7001714" y="2539458"/>
            <a:ext cx="626478" cy="53805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57" name="Group 56"/>
          <p:cNvGrpSpPr/>
          <p:nvPr/>
        </p:nvGrpSpPr>
        <p:grpSpPr bwMode="black">
          <a:xfrm>
            <a:off x="6155712" y="2279766"/>
            <a:ext cx="1475368" cy="1138911"/>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05" name="Group 104"/>
          <p:cNvGrpSpPr/>
          <p:nvPr/>
        </p:nvGrpSpPr>
        <p:grpSpPr>
          <a:xfrm>
            <a:off x="8808794" y="2840678"/>
            <a:ext cx="1305114" cy="779194"/>
            <a:chOff x="3815435" y="2533699"/>
            <a:chExt cx="1417082" cy="846042"/>
          </a:xfrm>
        </p:grpSpPr>
        <p:sp>
          <p:nvSpPr>
            <p:cNvPr id="109" name="Freeform 62"/>
            <p:cNvSpPr>
              <a:spLocks noEditPoints="1"/>
            </p:cNvSpPr>
            <p:nvPr/>
          </p:nvSpPr>
          <p:spPr bwMode="black">
            <a:xfrm>
              <a:off x="4467568" y="2533699"/>
              <a:ext cx="529613" cy="52947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07" name="TextBox 106"/>
            <p:cNvSpPr txBox="1"/>
            <p:nvPr/>
          </p:nvSpPr>
          <p:spPr>
            <a:xfrm>
              <a:off x="3815435" y="3129106"/>
              <a:ext cx="1417082" cy="250635"/>
            </a:xfrm>
            <a:prstGeom prst="rect">
              <a:avLst/>
            </a:prstGeom>
            <a:noFill/>
          </p:spPr>
          <p:txBody>
            <a:bodyPr wrap="square" lIns="0" tIns="0" rIns="0" bIns="0" rtlCol="0">
              <a:spAutoFit/>
            </a:bodyPr>
            <a:lstStyle/>
            <a:p>
              <a:pPr algn="ctr"/>
              <a:r>
                <a:rPr lang="en-US" sz="1500" dirty="0">
                  <a:solidFill>
                    <a:schemeClr val="bg1">
                      <a:alpha val="99000"/>
                    </a:schemeClr>
                  </a:solidFill>
                </a:rPr>
                <a:t>WA Web Role</a:t>
              </a:r>
            </a:p>
          </p:txBody>
        </p:sp>
      </p:grpSp>
      <p:sp>
        <p:nvSpPr>
          <p:cNvPr id="110" name="TextBox 109"/>
          <p:cNvSpPr txBox="1"/>
          <p:nvPr/>
        </p:nvSpPr>
        <p:spPr>
          <a:xfrm>
            <a:off x="10504185" y="1669413"/>
            <a:ext cx="1025866"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Service1</a:t>
            </a:r>
          </a:p>
        </p:txBody>
      </p:sp>
      <p:sp>
        <p:nvSpPr>
          <p:cNvPr id="111" name="TextBox 110"/>
          <p:cNvSpPr txBox="1"/>
          <p:nvPr/>
        </p:nvSpPr>
        <p:spPr>
          <a:xfrm>
            <a:off x="10266118" y="4478645"/>
            <a:ext cx="1189312"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 2</a:t>
            </a:r>
          </a:p>
        </p:txBody>
      </p:sp>
      <p:sp>
        <p:nvSpPr>
          <p:cNvPr id="113" name="TextBox 112"/>
          <p:cNvSpPr txBox="1"/>
          <p:nvPr/>
        </p:nvSpPr>
        <p:spPr>
          <a:xfrm>
            <a:off x="8890874" y="5252377"/>
            <a:ext cx="472582" cy="215444"/>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a:t>AD</a:t>
            </a:r>
          </a:p>
        </p:txBody>
      </p:sp>
      <p:grpSp>
        <p:nvGrpSpPr>
          <p:cNvPr id="116" name="Group 115"/>
          <p:cNvGrpSpPr/>
          <p:nvPr/>
        </p:nvGrpSpPr>
        <p:grpSpPr>
          <a:xfrm>
            <a:off x="8976362" y="5967241"/>
            <a:ext cx="619477" cy="443637"/>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0" name="Straight Arrow Connector 139"/>
          <p:cNvCxnSpPr/>
          <p:nvPr/>
        </p:nvCxnSpPr>
        <p:spPr>
          <a:xfrm>
            <a:off x="9860923" y="3650808"/>
            <a:ext cx="0" cy="852005"/>
          </a:xfrm>
          <a:prstGeom prst="straightConnector1">
            <a:avLst/>
          </a:prstGeom>
          <a:ln w="31750">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9440352" y="5504228"/>
            <a:ext cx="1285155" cy="950677"/>
            <a:chOff x="9662639" y="5587874"/>
            <a:chExt cx="1285155" cy="950677"/>
          </a:xfrm>
        </p:grpSpPr>
        <p:sp>
          <p:nvSpPr>
            <p:cNvPr id="142" name="TextBox 141"/>
            <p:cNvSpPr txBox="1"/>
            <p:nvPr/>
          </p:nvSpPr>
          <p:spPr>
            <a:xfrm>
              <a:off x="9864982" y="6076886"/>
              <a:ext cx="880466" cy="46166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500" dirty="0"/>
                <a:t>SQL Mirror</a:t>
              </a:r>
            </a:p>
          </p:txBody>
        </p:sp>
        <p:grpSp>
          <p:nvGrpSpPr>
            <p:cNvPr id="143" name="Group 142"/>
            <p:cNvGrpSpPr/>
            <p:nvPr/>
          </p:nvGrpSpPr>
          <p:grpSpPr>
            <a:xfrm>
              <a:off x="9662639" y="5587874"/>
              <a:ext cx="1285155" cy="525255"/>
              <a:chOff x="9726104" y="5587874"/>
              <a:chExt cx="1285155" cy="525255"/>
            </a:xfrm>
          </p:grpSpPr>
          <p:grpSp>
            <p:nvGrpSpPr>
              <p:cNvPr id="144" name="Group 143"/>
              <p:cNvGrpSpPr/>
              <p:nvPr/>
            </p:nvGrpSpPr>
            <p:grpSpPr>
              <a:xfrm>
                <a:off x="9726104" y="5587874"/>
                <a:ext cx="626605" cy="525255"/>
                <a:chOff x="8480471" y="4278533"/>
                <a:chExt cx="813936" cy="682287"/>
              </a:xfrm>
            </p:grpSpPr>
            <p:sp>
              <p:nvSpPr>
                <p:cNvPr id="148"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525"/>
                  <a:endParaRPr lang="en-US" spc="-123">
                    <a:solidFill>
                      <a:schemeClr val="tx1">
                        <a:lumMod val="50000"/>
                      </a:schemeClr>
                    </a:solidFill>
                    <a:latin typeface="Segoe Light" pitchFamily="34" charset="0"/>
                  </a:endParaRPr>
                </a:p>
              </p:txBody>
            </p:sp>
            <p:sp>
              <p:nvSpPr>
                <p:cNvPr id="149" name="Freeform 148"/>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525"/>
                  <a:r>
                    <a:rPr lang="en-US" spc="-123" dirty="0">
                      <a:solidFill>
                        <a:schemeClr val="tx1">
                          <a:lumMod val="50000"/>
                        </a:schemeClr>
                      </a:solidFill>
                      <a:latin typeface="Segoe Light" pitchFamily="34" charset="0"/>
                    </a:rPr>
                    <a:t> </a:t>
                  </a:r>
                </a:p>
              </p:txBody>
            </p:sp>
          </p:grpSp>
          <p:grpSp>
            <p:nvGrpSpPr>
              <p:cNvPr id="145" name="Group 144"/>
              <p:cNvGrpSpPr/>
              <p:nvPr/>
            </p:nvGrpSpPr>
            <p:grpSpPr>
              <a:xfrm>
                <a:off x="10384654" y="5587874"/>
                <a:ext cx="626605" cy="525255"/>
                <a:chOff x="8480471" y="4278533"/>
                <a:chExt cx="813936" cy="682287"/>
              </a:xfrm>
            </p:grpSpPr>
            <p:sp>
              <p:nvSpPr>
                <p:cNvPr id="146"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525"/>
                  <a:endParaRPr lang="en-US" spc="-123">
                    <a:solidFill>
                      <a:schemeClr val="tx1">
                        <a:lumMod val="50000"/>
                      </a:schemeClr>
                    </a:solidFill>
                    <a:latin typeface="Segoe Light" pitchFamily="34" charset="0"/>
                  </a:endParaRPr>
                </a:p>
              </p:txBody>
            </p:sp>
            <p:sp>
              <p:nvSpPr>
                <p:cNvPr id="147" name="Freeform 146"/>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525"/>
                  <a:r>
                    <a:rPr lang="en-US" spc="-123" dirty="0">
                      <a:solidFill>
                        <a:schemeClr val="tx1">
                          <a:lumMod val="50000"/>
                        </a:schemeClr>
                      </a:solidFill>
                      <a:latin typeface="Segoe Light" pitchFamily="34" charset="0"/>
                    </a:rPr>
                    <a:t> </a:t>
                  </a:r>
                </a:p>
              </p:txBody>
            </p:sp>
          </p:grpSp>
        </p:grpSp>
      </p:grpSp>
      <p:sp>
        <p:nvSpPr>
          <p:cNvPr id="150" name="TextBox 149"/>
          <p:cNvSpPr txBox="1"/>
          <p:nvPr/>
        </p:nvSpPr>
        <p:spPr>
          <a:xfrm>
            <a:off x="7754483" y="5777605"/>
            <a:ext cx="1135383" cy="369332"/>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b="0" dirty="0">
                <a:solidFill>
                  <a:schemeClr val="bg1">
                    <a:alpha val="99000"/>
                  </a:schemeClr>
                </a:solidFill>
              </a:rPr>
              <a:t>AD Subnet</a:t>
            </a:r>
          </a:p>
          <a:p>
            <a:r>
              <a:rPr lang="en-US" b="0" dirty="0">
                <a:solidFill>
                  <a:schemeClr val="bg1">
                    <a:alpha val="99000"/>
                  </a:schemeClr>
                </a:solidFill>
              </a:rPr>
              <a:t>(10.2.0.0/16)</a:t>
            </a:r>
          </a:p>
        </p:txBody>
      </p:sp>
      <p:sp>
        <p:nvSpPr>
          <p:cNvPr id="152" name="Rectangle 151"/>
          <p:cNvSpPr/>
          <p:nvPr/>
        </p:nvSpPr>
        <p:spPr>
          <a:xfrm>
            <a:off x="7786973" y="1454141"/>
            <a:ext cx="2043641" cy="338568"/>
          </a:xfrm>
          <a:prstGeom prst="rect">
            <a:avLst/>
          </a:prstGeom>
        </p:spPr>
        <p:txBody>
          <a:bodyPr wrap="none" lIns="91412" tIns="45707" rIns="91412" bIns="45707">
            <a:spAutoFit/>
          </a:bodyPr>
          <a:lstStyle/>
          <a:p>
            <a:r>
              <a:rPr lang="en-US" sz="1600" b="1" spc="-100" dirty="0" err="1">
                <a:ln w="3175">
                  <a:noFill/>
                </a:ln>
                <a:solidFill>
                  <a:schemeClr val="tx1">
                    <a:alpha val="99000"/>
                  </a:schemeClr>
                </a:solidFill>
                <a:latin typeface="Segoe UI Light" pitchFamily="34" charset="0"/>
                <a:cs typeface="Arial" charset="0"/>
              </a:rPr>
              <a:t>ContosoVNet</a:t>
            </a:r>
            <a:r>
              <a:rPr lang="en-US" sz="1600" b="1" spc="-100" dirty="0">
                <a:ln w="3175">
                  <a:noFill/>
                </a:ln>
                <a:solidFill>
                  <a:schemeClr val="tx1">
                    <a:alpha val="99000"/>
                  </a:schemeClr>
                </a:solidFill>
                <a:latin typeface="Segoe UI Light" pitchFamily="34" charset="0"/>
                <a:cs typeface="Arial" charset="0"/>
              </a:rPr>
              <a:t> (10.0.0.0/8)</a:t>
            </a:r>
          </a:p>
        </p:txBody>
      </p:sp>
      <p:sp>
        <p:nvSpPr>
          <p:cNvPr id="151" name="Freeform 6"/>
          <p:cNvSpPr>
            <a:spLocks noChangeAspect="1" noEditPoints="1"/>
          </p:cNvSpPr>
          <p:nvPr/>
        </p:nvSpPr>
        <p:spPr bwMode="auto">
          <a:xfrm>
            <a:off x="8943693" y="2713383"/>
            <a:ext cx="441050" cy="579794"/>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Tree>
    <p:extLst>
      <p:ext uri="{BB962C8B-B14F-4D97-AF65-F5344CB8AC3E}">
        <p14:creationId xmlns:p14="http://schemas.microsoft.com/office/powerpoint/2010/main" val="1537338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xEl>
                                              <p:pRg st="5" end="5"/>
                                            </p:txEl>
                                          </p:spTgt>
                                        </p:tgtEl>
                                        <p:attrNameLst>
                                          <p:attrName>style.visibility</p:attrName>
                                        </p:attrNameLst>
                                      </p:cBhvr>
                                      <p:to>
                                        <p:strVal val="visible"/>
                                      </p:to>
                                    </p:set>
                                    <p:animEffect transition="in" filter="fade">
                                      <p:cBhvr>
                                        <p:cTn id="22" dur="500"/>
                                        <p:tgtEl>
                                          <p:spTgt spid="3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26205"/>
            <a:ext cx="10237787" cy="1994392"/>
          </a:xfrm>
        </p:spPr>
        <p:txBody>
          <a:bodyPr/>
          <a:lstStyle/>
          <a:p>
            <a:r>
              <a:rPr lang="en-US" dirty="0">
                <a:gradFill>
                  <a:gsLst>
                    <a:gs pos="1250">
                      <a:srgbClr val="FFFFFF"/>
                    </a:gs>
                    <a:gs pos="100000">
                      <a:srgbClr val="FFFFFF"/>
                    </a:gs>
                  </a:gsLst>
                  <a:lin ang="5400000" scaled="0"/>
                </a:gradFill>
              </a:rPr>
              <a:t>Connecting </a:t>
            </a:r>
            <a:r>
              <a:rPr lang="en-US" dirty="0" smtClean="0">
                <a:gradFill>
                  <a:gsLst>
                    <a:gs pos="1250">
                      <a:srgbClr val="FFFFFF"/>
                    </a:gs>
                    <a:gs pos="100000">
                      <a:srgbClr val="FFFFFF"/>
                    </a:gs>
                  </a:gsLst>
                  <a:lin ang="5400000" scaled="0"/>
                </a:gradFill>
              </a:rPr>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Cloud </a:t>
            </a:r>
            <a:r>
              <a:rPr lang="en-US" dirty="0">
                <a:gradFill>
                  <a:gsLst>
                    <a:gs pos="1250">
                      <a:srgbClr val="FFFFFF"/>
                    </a:gs>
                    <a:gs pos="100000">
                      <a:srgbClr val="FFFFFF"/>
                    </a:gs>
                  </a:gsLst>
                  <a:lin ang="5400000" scaled="0"/>
                </a:gradFill>
              </a:rPr>
              <a:t>Services</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559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Virtual Machines</a:t>
            </a:r>
            <a:endParaRPr lang="en-US" dirty="0"/>
          </a:p>
        </p:txBody>
      </p:sp>
      <p:sp>
        <p:nvSpPr>
          <p:cNvPr id="30" name="Rectangle 29"/>
          <p:cNvSpPr/>
          <p:nvPr/>
        </p:nvSpPr>
        <p:spPr bwMode="auto">
          <a:xfrm>
            <a:off x="1104131" y="2007501"/>
            <a:ext cx="704587" cy="7047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defTabSz="1218585"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9" y="2007501"/>
            <a:ext cx="9075171" cy="70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marL="232793" lvl="1"/>
            <a:r>
              <a:rPr lang="en-US" sz="2700" dirty="0">
                <a:solidFill>
                  <a:schemeClr val="bg1">
                    <a:alpha val="99000"/>
                  </a:schemeClr>
                </a:solidFill>
              </a:rPr>
              <a:t>Support for key server applications</a:t>
            </a:r>
          </a:p>
        </p:txBody>
      </p:sp>
      <p:sp>
        <p:nvSpPr>
          <p:cNvPr id="33" name="Rectangle 32"/>
          <p:cNvSpPr/>
          <p:nvPr/>
        </p:nvSpPr>
        <p:spPr bwMode="auto">
          <a:xfrm>
            <a:off x="1104131" y="2766453"/>
            <a:ext cx="704587" cy="7047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defTabSz="1218585"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9" y="2766453"/>
            <a:ext cx="9075171" cy="70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marL="232793" lvl="1"/>
            <a:r>
              <a:rPr lang="en-US" sz="2700" dirty="0">
                <a:solidFill>
                  <a:schemeClr val="bg1">
                    <a:alpha val="99000"/>
                  </a:schemeClr>
                </a:solidFill>
              </a:rPr>
              <a:t>Easy storage manageability</a:t>
            </a:r>
          </a:p>
        </p:txBody>
      </p:sp>
      <p:sp>
        <p:nvSpPr>
          <p:cNvPr id="36" name="Rectangle 35"/>
          <p:cNvSpPr/>
          <p:nvPr/>
        </p:nvSpPr>
        <p:spPr bwMode="auto">
          <a:xfrm>
            <a:off x="1104131" y="3525405"/>
            <a:ext cx="704587" cy="7047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defTabSz="1218585"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9" y="3525405"/>
            <a:ext cx="9075171" cy="70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marL="232793" lvl="1"/>
            <a:r>
              <a:rPr lang="en-US" sz="2700" dirty="0">
                <a:solidFill>
                  <a:schemeClr val="bg1">
                    <a:alpha val="99000"/>
                  </a:schemeClr>
                </a:solidFill>
              </a:rPr>
              <a:t>High availability features</a:t>
            </a:r>
          </a:p>
        </p:txBody>
      </p:sp>
      <p:sp>
        <p:nvSpPr>
          <p:cNvPr id="41" name="Rectangle 40"/>
          <p:cNvSpPr/>
          <p:nvPr/>
        </p:nvSpPr>
        <p:spPr bwMode="auto">
          <a:xfrm>
            <a:off x="1104131" y="4284357"/>
            <a:ext cx="704587" cy="7047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defTabSz="1218585"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808719" y="4284357"/>
            <a:ext cx="9075171" cy="70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marL="232793" lvl="1"/>
            <a:r>
              <a:rPr lang="en-US" sz="2700" dirty="0">
                <a:solidFill>
                  <a:schemeClr val="bg1">
                    <a:alpha val="99000"/>
                  </a:schemeClr>
                </a:solidFill>
              </a:rPr>
              <a:t>Advanced networking</a:t>
            </a:r>
          </a:p>
        </p:txBody>
      </p:sp>
      <p:sp>
        <p:nvSpPr>
          <p:cNvPr id="44" name="Rectangle 43"/>
          <p:cNvSpPr/>
          <p:nvPr/>
        </p:nvSpPr>
        <p:spPr bwMode="auto">
          <a:xfrm>
            <a:off x="1104131" y="5043308"/>
            <a:ext cx="704587" cy="7047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defTabSz="1218585"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808719" y="5043308"/>
            <a:ext cx="9075171" cy="70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60949" rIns="121899" bIns="121899" numCol="1" spcCol="0" rtlCol="0" fromWordArt="0" anchor="b" anchorCtr="0" forceAA="0" compatLnSpc="1">
            <a:prstTxWarp prst="textNoShape">
              <a:avLst/>
            </a:prstTxWarp>
            <a:noAutofit/>
          </a:bodyPr>
          <a:lstStyle/>
          <a:p>
            <a:pPr marL="232793" lvl="1"/>
            <a:r>
              <a:rPr lang="en-US" sz="2700" dirty="0">
                <a:solidFill>
                  <a:schemeClr val="bg1">
                    <a:alpha val="99000"/>
                  </a:schemeClr>
                </a:solidFill>
              </a:rPr>
              <a:t>Integration with compute </a:t>
            </a:r>
            <a:r>
              <a:rPr lang="en-US" sz="2700" dirty="0" err="1">
                <a:solidFill>
                  <a:schemeClr val="bg1">
                    <a:alpha val="99000"/>
                  </a:schemeClr>
                </a:solidFill>
              </a:rPr>
              <a:t>PaaS</a:t>
            </a:r>
            <a:endParaRPr lang="en-US" sz="2700" dirty="0">
              <a:solidFill>
                <a:schemeClr val="bg1">
                  <a:alpha val="99000"/>
                </a:schemeClr>
              </a:solidFill>
            </a:endParaRPr>
          </a:p>
        </p:txBody>
      </p:sp>
      <p:sp>
        <p:nvSpPr>
          <p:cNvPr id="48" name="Freeform 79"/>
          <p:cNvSpPr>
            <a:spLocks noEditPoints="1"/>
          </p:cNvSpPr>
          <p:nvPr/>
        </p:nvSpPr>
        <p:spPr bwMode="black">
          <a:xfrm>
            <a:off x="1294410" y="2897759"/>
            <a:ext cx="314218" cy="4248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21" tIns="54861" rIns="109721" bIns="54861" numCol="1" anchor="t" anchorCtr="0" compatLnSpc="1">
            <a:prstTxWarp prst="textNoShape">
              <a:avLst/>
            </a:prstTxWarp>
          </a:bodyPr>
          <a:lstStyle/>
          <a:p>
            <a:endParaRPr lang="en-US" sz="2100" dirty="0"/>
          </a:p>
        </p:txBody>
      </p:sp>
      <p:sp>
        <p:nvSpPr>
          <p:cNvPr id="49" name="Freeform 73"/>
          <p:cNvSpPr>
            <a:spLocks noEditPoints="1"/>
          </p:cNvSpPr>
          <p:nvPr/>
        </p:nvSpPr>
        <p:spPr bwMode="black">
          <a:xfrm>
            <a:off x="1218181" y="4412091"/>
            <a:ext cx="465300" cy="4493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21" tIns="54861" rIns="109721" bIns="54861" numCol="1" anchor="t" anchorCtr="0" compatLnSpc="1">
            <a:prstTxWarp prst="textNoShape">
              <a:avLst/>
            </a:prstTxWarp>
          </a:bodyPr>
          <a:lstStyle/>
          <a:p>
            <a:endParaRPr lang="en-US" sz="2100"/>
          </a:p>
        </p:txBody>
      </p:sp>
      <p:sp>
        <p:nvSpPr>
          <p:cNvPr id="50" name="Freeform 80"/>
          <p:cNvSpPr>
            <a:spLocks noEditPoints="1"/>
          </p:cNvSpPr>
          <p:nvPr/>
        </p:nvSpPr>
        <p:spPr bwMode="black">
          <a:xfrm>
            <a:off x="1254033" y="2106243"/>
            <a:ext cx="393597" cy="47764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21" tIns="54861" rIns="109721" bIns="54861" numCol="1" anchor="t" anchorCtr="0" compatLnSpc="1">
            <a:prstTxWarp prst="textNoShape">
              <a:avLst/>
            </a:prstTxWarp>
          </a:bodyPr>
          <a:lstStyle/>
          <a:p>
            <a:endParaRPr lang="en-US" sz="2100"/>
          </a:p>
        </p:txBody>
      </p:sp>
      <p:sp>
        <p:nvSpPr>
          <p:cNvPr id="51" name="Freeform 24"/>
          <p:cNvSpPr>
            <a:spLocks noEditPoints="1"/>
          </p:cNvSpPr>
          <p:nvPr/>
        </p:nvSpPr>
        <p:spPr bwMode="black">
          <a:xfrm>
            <a:off x="1225105" y="5206051"/>
            <a:ext cx="490917" cy="379284"/>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endParaRPr lang="en-US"/>
          </a:p>
        </p:txBody>
      </p:sp>
      <p:sp>
        <p:nvSpPr>
          <p:cNvPr id="53" name="Freeform 25"/>
          <p:cNvSpPr>
            <a:spLocks noEditPoints="1"/>
          </p:cNvSpPr>
          <p:nvPr/>
        </p:nvSpPr>
        <p:spPr bwMode="black">
          <a:xfrm>
            <a:off x="1186308" y="3654243"/>
            <a:ext cx="524949" cy="44709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21" tIns="54861" rIns="109721" bIns="54861" numCol="1" anchor="t" anchorCtr="0" compatLnSpc="1">
            <a:prstTxWarp prst="textNoShape">
              <a:avLst/>
            </a:prstTxWarp>
          </a:bodyPr>
          <a:lstStyle/>
          <a:p>
            <a:endParaRPr lang="en-US" sz="2100"/>
          </a:p>
        </p:txBody>
      </p:sp>
    </p:spTree>
    <p:extLst>
      <p:ext uri="{BB962C8B-B14F-4D97-AF65-F5344CB8AC3E}">
        <p14:creationId xmlns:p14="http://schemas.microsoft.com/office/powerpoint/2010/main" val="95297265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3" name="Freeform 7"/>
          <p:cNvSpPr>
            <a:spLocks noEditPoints="1"/>
          </p:cNvSpPr>
          <p:nvPr/>
        </p:nvSpPr>
        <p:spPr bwMode="auto">
          <a:xfrm>
            <a:off x="520700" y="3053539"/>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custDataLst>
              <p:tags r:id="rId1"/>
            </p:custDataLst>
          </p:nvPr>
        </p:nvSpPr>
        <p:spPr bwMode="auto">
          <a:xfrm>
            <a:off x="507869" y="1092203"/>
            <a:ext cx="11173090" cy="4221101"/>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t" anchorCtr="0" compatLnSpc="1">
            <a:prstTxWarp prst="textNoShape">
              <a:avLst/>
            </a:prstTxWarp>
          </a:bodyPr>
          <a:lstStyle/>
          <a:p>
            <a:pPr algn="ctr" defTabSz="914023" fontAlgn="base">
              <a:spcBef>
                <a:spcPct val="0"/>
              </a:spcBef>
              <a:spcAft>
                <a:spcPct val="0"/>
              </a:spcAft>
            </a:pPr>
            <a:endParaRPr lang="en-US" sz="3200" cap="all" dirty="0">
              <a:ln>
                <a:solidFill>
                  <a:schemeClr val="bg1">
                    <a:alpha val="0"/>
                  </a:schemeClr>
                </a:solidFill>
              </a:ln>
              <a:solidFill>
                <a:schemeClr val="tx1">
                  <a:alpha val="99000"/>
                </a:schemeClr>
              </a:solidFill>
              <a:latin typeface="Segoe UI Light" pitchFamily="34" charset="0"/>
            </a:endParaRPr>
          </a:p>
        </p:txBody>
      </p:sp>
      <p:sp>
        <p:nvSpPr>
          <p:cNvPr id="2" name="Title 1"/>
          <p:cNvSpPr>
            <a:spLocks noGrp="1"/>
          </p:cNvSpPr>
          <p:nvPr>
            <p:ph type="title"/>
          </p:nvPr>
        </p:nvSpPr>
        <p:spPr/>
        <p:txBody>
          <a:bodyPr/>
          <a:lstStyle/>
          <a:p>
            <a:r>
              <a:rPr lang="en-US" dirty="0" smtClean="0"/>
              <a:t>Images Available at Preview</a:t>
            </a:r>
            <a:endParaRPr lang="en-US" sz="3600" dirty="0">
              <a:solidFill>
                <a:schemeClr val="accent4">
                  <a:alpha val="99000"/>
                </a:schemeClr>
              </a:solidFill>
            </a:endParaRPr>
          </a:p>
        </p:txBody>
      </p:sp>
      <p:sp>
        <p:nvSpPr>
          <p:cNvPr id="5" name="Rectangle 4"/>
          <p:cNvSpPr/>
          <p:nvPr/>
        </p:nvSpPr>
        <p:spPr bwMode="auto">
          <a:xfrm>
            <a:off x="507870" y="1092206"/>
            <a:ext cx="2004666" cy="2005188"/>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74000"/>
                    </a14:imgEffect>
                  </a14:imgLayer>
                </a14:imgProps>
              </a:ext>
              <a:ext uri="{28A0092B-C50C-407E-A947-70E740481C1C}">
                <a14:useLocalDpi xmlns:a14="http://schemas.microsoft.com/office/drawing/2010/main" val="0"/>
              </a:ext>
            </a:extLst>
          </a:blip>
          <a:srcRect l="37477" b="28579"/>
          <a:stretch/>
        </p:blipFill>
        <p:spPr>
          <a:xfrm>
            <a:off x="845853" y="1543395"/>
            <a:ext cx="1381280" cy="1102804"/>
          </a:xfrm>
          <a:prstGeom prst="rect">
            <a:avLst/>
          </a:prstGeom>
        </p:spPr>
      </p:pic>
      <p:sp>
        <p:nvSpPr>
          <p:cNvPr id="19" name="Rectangle 18"/>
          <p:cNvSpPr/>
          <p:nvPr/>
        </p:nvSpPr>
        <p:spPr bwMode="auto">
          <a:xfrm>
            <a:off x="519113" y="3308117"/>
            <a:ext cx="2004666" cy="2005188"/>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6" cstate="print">
            <a:duotone>
              <a:prstClr val="black"/>
              <a:srgbClr val="D9C3A5">
                <a:tint val="50000"/>
                <a:satMod val="180000"/>
              </a:srgbClr>
            </a:duotone>
            <a:extLst>
              <a:ext uri="{BEBA8EAE-BF5A-486C-A8C5-ECC9F3942E4B}">
                <a14:imgProps xmlns:a14="http://schemas.microsoft.com/office/drawing/2010/main">
                  <a14:imgLayer r:embed="rId7">
                    <a14:imgEffect>
                      <a14:artisticPhotocopy/>
                    </a14:imgEffect>
                    <a14:imgEffect>
                      <a14:colorTemperature colorTemp="6625"/>
                    </a14:imgEffect>
                    <a14:imgEffect>
                      <a14:saturation sat="25000"/>
                    </a14:imgEffect>
                    <a14:imgEffect>
                      <a14:brightnessContrast bright="-52000"/>
                    </a14:imgEffect>
                  </a14:imgLayer>
                </a14:imgProps>
              </a:ext>
              <a:ext uri="{28A0092B-C50C-407E-A947-70E740481C1C}">
                <a14:useLocalDpi xmlns:a14="http://schemas.microsoft.com/office/drawing/2010/main" val="0"/>
              </a:ext>
            </a:extLst>
          </a:blip>
          <a:stretch>
            <a:fillRect/>
          </a:stretch>
        </p:blipFill>
        <p:spPr>
          <a:xfrm>
            <a:off x="974204" y="3653105"/>
            <a:ext cx="1094483" cy="1285108"/>
          </a:xfrm>
          <a:prstGeom prst="rect">
            <a:avLst/>
          </a:prstGeom>
        </p:spPr>
      </p:pic>
      <p:sp>
        <p:nvSpPr>
          <p:cNvPr id="21" name="Rectangle 20"/>
          <p:cNvSpPr/>
          <p:nvPr/>
        </p:nvSpPr>
        <p:spPr bwMode="auto">
          <a:xfrm>
            <a:off x="2512535" y="1092203"/>
            <a:ext cx="9155590" cy="200519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121899" rIns="0" bIns="60949" numCol="1" spcCol="0" rtlCol="0" fromWordArt="0" anchor="t" anchorCtr="0" forceAA="0" compatLnSpc="1">
            <a:prstTxWarp prst="textNoShape">
              <a:avLst/>
            </a:prstTxWarp>
            <a:noAutofit/>
          </a:bodyPr>
          <a:lstStyle/>
          <a:p>
            <a:pPr>
              <a:spcAft>
                <a:spcPts val="1600"/>
              </a:spcAft>
            </a:pPr>
            <a:r>
              <a:rPr lang="en-US" spc="-40" dirty="0">
                <a:solidFill>
                  <a:schemeClr val="bg1">
                    <a:alpha val="99000"/>
                  </a:schemeClr>
                </a:solidFill>
                <a:latin typeface="+mj-lt"/>
              </a:rPr>
              <a:t>Windows Server 2008 R2</a:t>
            </a:r>
          </a:p>
          <a:p>
            <a:pPr>
              <a:spcAft>
                <a:spcPts val="1600"/>
              </a:spcAft>
            </a:pPr>
            <a:r>
              <a:rPr lang="en-US" spc="-40" dirty="0">
                <a:solidFill>
                  <a:schemeClr val="bg1">
                    <a:alpha val="99000"/>
                  </a:schemeClr>
                </a:solidFill>
                <a:latin typeface="+mj-lt"/>
              </a:rPr>
              <a:t>Windows Server 2008 R2 with SQL Server 2012 Evaluation</a:t>
            </a:r>
          </a:p>
          <a:p>
            <a:pPr>
              <a:spcAft>
                <a:spcPts val="1600"/>
              </a:spcAft>
            </a:pPr>
            <a:r>
              <a:rPr lang="en-US" spc="-40" dirty="0">
                <a:solidFill>
                  <a:schemeClr val="bg1">
                    <a:alpha val="99000"/>
                  </a:schemeClr>
                </a:solidFill>
                <a:latin typeface="+mj-lt"/>
              </a:rPr>
              <a:t>Windows Server 2012 Release Candidate</a:t>
            </a:r>
          </a:p>
        </p:txBody>
      </p:sp>
      <p:sp>
        <p:nvSpPr>
          <p:cNvPr id="22" name="Rectangle 21"/>
          <p:cNvSpPr/>
          <p:nvPr/>
        </p:nvSpPr>
        <p:spPr bwMode="auto">
          <a:xfrm>
            <a:off x="2523779" y="3308117"/>
            <a:ext cx="9157180" cy="200518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9" tIns="121899" rIns="0" bIns="60949" numCol="1" spcCol="0" rtlCol="0" fromWordArt="0" anchor="t" anchorCtr="0" forceAA="0" compatLnSpc="1">
            <a:prstTxWarp prst="textNoShape">
              <a:avLst/>
            </a:prstTxWarp>
            <a:noAutofit/>
          </a:bodyPr>
          <a:lstStyle/>
          <a:p>
            <a:pPr marL="0" lvl="1">
              <a:spcAft>
                <a:spcPts val="800"/>
              </a:spcAft>
            </a:pPr>
            <a:r>
              <a:rPr lang="en-US" spc="-40" dirty="0" err="1">
                <a:solidFill>
                  <a:schemeClr val="bg1">
                    <a:alpha val="99000"/>
                  </a:schemeClr>
                </a:solidFill>
                <a:latin typeface="+mj-lt"/>
              </a:rPr>
              <a:t>OpenSUSE</a:t>
            </a:r>
            <a:r>
              <a:rPr lang="en-US" spc="-40" dirty="0">
                <a:solidFill>
                  <a:schemeClr val="bg1">
                    <a:alpha val="99000"/>
                  </a:schemeClr>
                </a:solidFill>
                <a:latin typeface="+mj-lt"/>
              </a:rPr>
              <a:t> 12.1</a:t>
            </a:r>
          </a:p>
          <a:p>
            <a:pPr marL="0" lvl="1">
              <a:spcAft>
                <a:spcPts val="800"/>
              </a:spcAft>
            </a:pPr>
            <a:r>
              <a:rPr lang="en-US" spc="-40" dirty="0" err="1">
                <a:solidFill>
                  <a:schemeClr val="bg1">
                    <a:alpha val="99000"/>
                  </a:schemeClr>
                </a:solidFill>
                <a:latin typeface="+mj-lt"/>
              </a:rPr>
              <a:t>CentOS</a:t>
            </a:r>
            <a:r>
              <a:rPr lang="en-US" spc="-40" dirty="0">
                <a:solidFill>
                  <a:schemeClr val="bg1">
                    <a:alpha val="99000"/>
                  </a:schemeClr>
                </a:solidFill>
                <a:latin typeface="+mj-lt"/>
              </a:rPr>
              <a:t> 6.2 </a:t>
            </a:r>
            <a:r>
              <a:rPr lang="en-US" i="1" spc="-40" dirty="0">
                <a:solidFill>
                  <a:schemeClr val="bg1">
                    <a:alpha val="99000"/>
                  </a:schemeClr>
                </a:solidFill>
                <a:latin typeface="+mj-lt"/>
              </a:rPr>
              <a:t> </a:t>
            </a:r>
          </a:p>
          <a:p>
            <a:pPr marL="0" lvl="1">
              <a:spcAft>
                <a:spcPts val="800"/>
              </a:spcAft>
            </a:pPr>
            <a:r>
              <a:rPr lang="en-US" spc="-40" dirty="0">
                <a:solidFill>
                  <a:schemeClr val="bg1">
                    <a:alpha val="99000"/>
                  </a:schemeClr>
                </a:solidFill>
                <a:latin typeface="+mj-lt"/>
              </a:rPr>
              <a:t>Ubuntu 12.04</a:t>
            </a:r>
          </a:p>
          <a:p>
            <a:pPr marL="0" lvl="1">
              <a:spcAft>
                <a:spcPts val="800"/>
              </a:spcAft>
            </a:pPr>
            <a:r>
              <a:rPr lang="en-US" spc="-40" dirty="0">
                <a:solidFill>
                  <a:schemeClr val="bg1">
                    <a:alpha val="99000"/>
                  </a:schemeClr>
                </a:solidFill>
                <a:latin typeface="+mj-lt"/>
              </a:rPr>
              <a:t>SUSE Linux Enterprise Server SP2</a:t>
            </a:r>
          </a:p>
        </p:txBody>
      </p:sp>
    </p:spTree>
    <p:extLst>
      <p:ext uri="{BB962C8B-B14F-4D97-AF65-F5344CB8AC3E}">
        <p14:creationId xmlns:p14="http://schemas.microsoft.com/office/powerpoint/2010/main" val="26402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19112" y="1874253"/>
            <a:ext cx="6858000" cy="1855893"/>
          </a:xfrm>
        </p:spPr>
        <p:txBody>
          <a:bodyPr/>
          <a:lstStyle/>
          <a:p>
            <a:r>
              <a:rPr lang="en-US" dirty="0"/>
              <a:t>Getting </a:t>
            </a:r>
            <a:r>
              <a:rPr lang="en-US" dirty="0" smtClean="0"/>
              <a:t>Started </a:t>
            </a:r>
            <a:br>
              <a:rPr lang="en-US" dirty="0" smtClean="0"/>
            </a:br>
            <a:r>
              <a:rPr lang="en-US" dirty="0" smtClean="0"/>
              <a:t>with VMs</a:t>
            </a:r>
            <a:endParaRPr lang="en-US" dirty="0"/>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Cloud First Provisioning</a:t>
            </a:r>
            <a:endParaRPr lang="en-US" sz="5400" dirty="0"/>
          </a:p>
        </p:txBody>
      </p:sp>
      <p:grpSp>
        <p:nvGrpSpPr>
          <p:cNvPr id="44" name="Group 43"/>
          <p:cNvGrpSpPr/>
          <p:nvPr/>
        </p:nvGrpSpPr>
        <p:grpSpPr>
          <a:xfrm>
            <a:off x="507869" y="1104901"/>
            <a:ext cx="3582888" cy="5168899"/>
            <a:chOff x="381001" y="828676"/>
            <a:chExt cx="2687866" cy="3876674"/>
          </a:xfrm>
        </p:grpSpPr>
        <p:sp>
          <p:nvSpPr>
            <p:cNvPr id="3" name="Rectangle 2"/>
            <p:cNvSpPr/>
            <p:nvPr/>
          </p:nvSpPr>
          <p:spPr bwMode="auto">
            <a:xfrm>
              <a:off x="381001" y="828676"/>
              <a:ext cx="2687866" cy="752474"/>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00" dirty="0">
                    <a:solidFill>
                      <a:schemeClr val="tx1">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383" fontAlgn="base">
                  <a:spcBef>
                    <a:spcPct val="0"/>
                  </a:spcBef>
                  <a:spcAft>
                    <a:spcPct val="0"/>
                  </a:spcAft>
                </a:pPr>
                <a:r>
                  <a:rPr lang="en-US" sz="37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00" dirty="0">
                    <a:solidFill>
                      <a:schemeClr val="tx1">
                        <a:alpha val="99000"/>
                      </a:schemeClr>
                    </a:solidFill>
                    <a:latin typeface="+mn-lt"/>
                  </a:rPr>
                  <a:t>Scripting </a:t>
                </a:r>
              </a:p>
              <a:p>
                <a:pPr algn="ctr"/>
                <a:r>
                  <a:rPr lang="en-US" sz="1600" dirty="0">
                    <a:solidFill>
                      <a:schemeClr val="tx1">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00" dirty="0">
                    <a:solidFill>
                      <a:schemeClr val="tx1">
                        <a:alpha val="99000"/>
                      </a:schemeClr>
                    </a:solidFill>
                    <a:latin typeface="+mn-lt"/>
                  </a:rPr>
                  <a:t>REST API</a:t>
                </a:r>
              </a:p>
            </p:txBody>
          </p:sp>
        </p:grpSp>
      </p:grpSp>
      <p:grpSp>
        <p:nvGrpSpPr>
          <p:cNvPr id="10" name="Group 9"/>
          <p:cNvGrpSpPr/>
          <p:nvPr/>
        </p:nvGrpSpPr>
        <p:grpSpPr>
          <a:xfrm>
            <a:off x="4308402" y="1104901"/>
            <a:ext cx="3583261" cy="5168899"/>
            <a:chOff x="4308402" y="1104901"/>
            <a:chExt cx="3583261" cy="5168899"/>
          </a:xfrm>
        </p:grpSpPr>
        <p:sp>
          <p:nvSpPr>
            <p:cNvPr id="4" name="Rectangle 3"/>
            <p:cNvSpPr/>
            <p:nvPr/>
          </p:nvSpPr>
          <p:spPr bwMode="auto">
            <a:xfrm>
              <a:off x="4308775" y="1104901"/>
              <a:ext cx="3582888" cy="1003299"/>
            </a:xfrm>
            <a:prstGeom prst="rect">
              <a:avLst/>
            </a:prstGeom>
            <a:solidFill>
              <a:schemeClr val="accent1"/>
            </a:solidFill>
            <a:ln w="9525" cap="flat" cmpd="sng" algn="ctr">
              <a:noFill/>
              <a:prstDash val="solid"/>
              <a:headEnd type="none" w="med" len="med"/>
              <a:tailEnd type="none" w="med" len="med"/>
            </a:ln>
            <a:effectLst/>
          </p:spPr>
          <p:txBody>
            <a:bodyPr vert="horz" wrap="square" lIns="243797" tIns="60949" rIns="121899" bIns="60949" numCol="1" rtlCol="0" anchor="ctr" anchorCtr="0" compatLnSpc="1">
              <a:prstTxWarp prst="textNoShape">
                <a:avLst/>
              </a:prstTxWarp>
            </a:bodyPr>
            <a:lstStyle/>
            <a:p>
              <a:pPr lvl="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8402" y="2108200"/>
              <a:ext cx="3577456" cy="41656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30" name="TextBox 29"/>
            <p:cNvSpPr txBox="1"/>
            <p:nvPr/>
          </p:nvSpPr>
          <p:spPr>
            <a:xfrm>
              <a:off x="5706972" y="2429473"/>
              <a:ext cx="1854132"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tx1">
                      <a:alpha val="99000"/>
                    </a:schemeClr>
                  </a:solidFill>
                </a:rPr>
                <a:t>Windows Server</a:t>
              </a:r>
            </a:p>
          </p:txBody>
        </p:sp>
        <p:sp>
          <p:nvSpPr>
            <p:cNvPr id="54" name="TextBox 53"/>
            <p:cNvSpPr txBox="1"/>
            <p:nvPr/>
          </p:nvSpPr>
          <p:spPr>
            <a:xfrm>
              <a:off x="5735652" y="3325282"/>
              <a:ext cx="1854132"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tx1">
                      <a:alpha val="99000"/>
                    </a:schemeClr>
                  </a:solidFill>
                </a:rPr>
                <a:t>Linux</a:t>
              </a:r>
            </a:p>
          </p:txBody>
        </p:sp>
        <p:sp>
          <p:nvSpPr>
            <p:cNvPr id="33" name="TextBox 32"/>
            <p:cNvSpPr txBox="1"/>
            <p:nvPr/>
          </p:nvSpPr>
          <p:spPr>
            <a:xfrm>
              <a:off x="5736693" y="3952924"/>
              <a:ext cx="2005227" cy="2144177"/>
            </a:xfrm>
            <a:prstGeom prst="rect">
              <a:avLst/>
            </a:prstGeom>
            <a:noFill/>
          </p:spPr>
          <p:txBody>
            <a:bodyPr wrap="square" lIns="0" tIns="0" rIns="0" bIns="0" rtlCol="0">
              <a:spAutoFit/>
            </a:bodyPr>
            <a:lstStyle/>
            <a:p>
              <a:pPr>
                <a:lnSpc>
                  <a:spcPct val="90000"/>
                </a:lnSpc>
                <a:spcBef>
                  <a:spcPct val="20000"/>
                </a:spcBef>
                <a:spcAft>
                  <a:spcPts val="1000"/>
                </a:spcAft>
                <a:buSzPct val="80000"/>
              </a:pPr>
              <a:r>
                <a:rPr lang="en-US" sz="2000" dirty="0">
                  <a:solidFill>
                    <a:schemeClr val="tx1">
                      <a:alpha val="99000"/>
                    </a:schemeClr>
                  </a:solidFill>
                </a:rPr>
                <a:t>Extra Small</a:t>
              </a:r>
            </a:p>
            <a:p>
              <a:pPr>
                <a:lnSpc>
                  <a:spcPct val="90000"/>
                </a:lnSpc>
                <a:spcBef>
                  <a:spcPct val="20000"/>
                </a:spcBef>
                <a:spcAft>
                  <a:spcPts val="1000"/>
                </a:spcAft>
                <a:buSzPct val="80000"/>
              </a:pPr>
              <a:r>
                <a:rPr lang="en-US" sz="2000" dirty="0">
                  <a:solidFill>
                    <a:schemeClr val="tx1">
                      <a:alpha val="99000"/>
                    </a:schemeClr>
                  </a:solidFill>
                </a:rPr>
                <a:t>Small</a:t>
              </a:r>
            </a:p>
            <a:p>
              <a:pPr>
                <a:lnSpc>
                  <a:spcPct val="90000"/>
                </a:lnSpc>
                <a:spcBef>
                  <a:spcPct val="20000"/>
                </a:spcBef>
                <a:spcAft>
                  <a:spcPts val="1000"/>
                </a:spcAft>
                <a:buSzPct val="80000"/>
              </a:pPr>
              <a:r>
                <a:rPr lang="en-US" sz="2000" dirty="0">
                  <a:solidFill>
                    <a:schemeClr val="tx1">
                      <a:alpha val="99000"/>
                    </a:schemeClr>
                  </a:solidFill>
                </a:rPr>
                <a:t>Medium</a:t>
              </a:r>
            </a:p>
            <a:p>
              <a:pPr>
                <a:lnSpc>
                  <a:spcPct val="90000"/>
                </a:lnSpc>
                <a:spcBef>
                  <a:spcPct val="20000"/>
                </a:spcBef>
                <a:spcAft>
                  <a:spcPts val="1000"/>
                </a:spcAft>
                <a:buSzPct val="80000"/>
              </a:pPr>
              <a:r>
                <a:rPr lang="en-US" sz="2000" dirty="0">
                  <a:solidFill>
                    <a:schemeClr val="tx1">
                      <a:alpha val="99000"/>
                    </a:schemeClr>
                  </a:solidFill>
                </a:rPr>
                <a:t>Large </a:t>
              </a:r>
            </a:p>
            <a:p>
              <a:pPr>
                <a:lnSpc>
                  <a:spcPct val="90000"/>
                </a:lnSpc>
                <a:spcBef>
                  <a:spcPct val="20000"/>
                </a:spcBef>
                <a:spcAft>
                  <a:spcPts val="1000"/>
                </a:spcAft>
                <a:buSzPct val="80000"/>
              </a:pPr>
              <a:r>
                <a:rPr lang="en-US" sz="2000" dirty="0">
                  <a:solidFill>
                    <a:schemeClr val="tx1">
                      <a:alpha val="99000"/>
                    </a:schemeClr>
                  </a:solidFill>
                </a:rPr>
                <a:t>X-Large</a:t>
              </a:r>
            </a:p>
          </p:txBody>
        </p:sp>
        <p:sp>
          <p:nvSpPr>
            <p:cNvPr id="56" name="Freeform 6"/>
            <p:cNvSpPr>
              <a:spLocks noChangeAspect="1" noEditPoints="1"/>
            </p:cNvSpPr>
            <p:nvPr/>
          </p:nvSpPr>
          <p:spPr bwMode="auto">
            <a:xfrm>
              <a:off x="5213816" y="3965674"/>
              <a:ext cx="252356" cy="331740"/>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62" name="Freeform 6"/>
            <p:cNvSpPr>
              <a:spLocks noChangeAspect="1" noEditPoints="1"/>
            </p:cNvSpPr>
            <p:nvPr/>
          </p:nvSpPr>
          <p:spPr bwMode="auto">
            <a:xfrm>
              <a:off x="5213816" y="4417086"/>
              <a:ext cx="252356" cy="331740"/>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63" name="Freeform 6"/>
            <p:cNvSpPr>
              <a:spLocks noChangeAspect="1" noEditPoints="1"/>
            </p:cNvSpPr>
            <p:nvPr/>
          </p:nvSpPr>
          <p:spPr bwMode="auto">
            <a:xfrm>
              <a:off x="5213816" y="4868498"/>
              <a:ext cx="252356" cy="331740"/>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64" name="Freeform 6"/>
            <p:cNvSpPr>
              <a:spLocks noChangeAspect="1" noEditPoints="1"/>
            </p:cNvSpPr>
            <p:nvPr/>
          </p:nvSpPr>
          <p:spPr bwMode="auto">
            <a:xfrm>
              <a:off x="5213816" y="5319910"/>
              <a:ext cx="252356" cy="331740"/>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65" name="Freeform 6"/>
            <p:cNvSpPr>
              <a:spLocks noChangeAspect="1" noEditPoints="1"/>
            </p:cNvSpPr>
            <p:nvPr/>
          </p:nvSpPr>
          <p:spPr bwMode="auto">
            <a:xfrm>
              <a:off x="5213816" y="5771322"/>
              <a:ext cx="252356" cy="331740"/>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091" y="3015360"/>
              <a:ext cx="641824" cy="750814"/>
            </a:xfrm>
            <a:prstGeom prst="rect">
              <a:avLst/>
            </a:prstGeom>
          </p:spPr>
        </p:pic>
        <p:sp>
          <p:nvSpPr>
            <p:cNvPr id="72" name="Freeform 40"/>
            <p:cNvSpPr>
              <a:spLocks noEditPoints="1"/>
            </p:cNvSpPr>
            <p:nvPr/>
          </p:nvSpPr>
          <p:spPr bwMode="black">
            <a:xfrm>
              <a:off x="4988525" y="2205479"/>
              <a:ext cx="679566" cy="654146"/>
            </a:xfrm>
            <a:custGeom>
              <a:avLst/>
              <a:gdLst>
                <a:gd name="T0" fmla="*/ 461 w 891"/>
                <a:gd name="T1" fmla="*/ 470 h 859"/>
                <a:gd name="T2" fmla="*/ 793 w 891"/>
                <a:gd name="T3" fmla="*/ 489 h 859"/>
                <a:gd name="T4" fmla="*/ 707 w 891"/>
                <a:gd name="T5" fmla="*/ 787 h 859"/>
                <a:gd name="T6" fmla="*/ 375 w 891"/>
                <a:gd name="T7" fmla="*/ 767 h 859"/>
                <a:gd name="T8" fmla="*/ 461 w 891"/>
                <a:gd name="T9" fmla="*/ 470 h 859"/>
                <a:gd name="T10" fmla="*/ 430 w 891"/>
                <a:gd name="T11" fmla="*/ 387 h 859"/>
                <a:gd name="T12" fmla="*/ 517 w 891"/>
                <a:gd name="T13" fmla="*/ 90 h 859"/>
                <a:gd name="T14" fmla="*/ 184 w 891"/>
                <a:gd name="T15" fmla="*/ 71 h 859"/>
                <a:gd name="T16" fmla="*/ 98 w 891"/>
                <a:gd name="T17" fmla="*/ 368 h 859"/>
                <a:gd name="T18" fmla="*/ 430 w 891"/>
                <a:gd name="T19" fmla="*/ 387 h 859"/>
                <a:gd name="T20" fmla="*/ 83 w 891"/>
                <a:gd name="T21" fmla="*/ 421 h 859"/>
                <a:gd name="T22" fmla="*/ 0 w 891"/>
                <a:gd name="T23" fmla="*/ 703 h 859"/>
                <a:gd name="T24" fmla="*/ 0 w 891"/>
                <a:gd name="T25" fmla="*/ 706 h 859"/>
                <a:gd name="T26" fmla="*/ 7 w 891"/>
                <a:gd name="T27" fmla="*/ 712 h 859"/>
                <a:gd name="T28" fmla="*/ 9 w 891"/>
                <a:gd name="T29" fmla="*/ 712 h 859"/>
                <a:gd name="T30" fmla="*/ 329 w 891"/>
                <a:gd name="T31" fmla="*/ 737 h 859"/>
                <a:gd name="T32" fmla="*/ 415 w 891"/>
                <a:gd name="T33" fmla="*/ 440 h 859"/>
                <a:gd name="T34" fmla="*/ 83 w 891"/>
                <a:gd name="T35" fmla="*/ 421 h 859"/>
                <a:gd name="T36" fmla="*/ 883 w 891"/>
                <a:gd name="T37" fmla="*/ 147 h 859"/>
                <a:gd name="T38" fmla="*/ 882 w 891"/>
                <a:gd name="T39" fmla="*/ 147 h 859"/>
                <a:gd name="T40" fmla="*/ 561 w 891"/>
                <a:gd name="T41" fmla="*/ 122 h 859"/>
                <a:gd name="T42" fmla="*/ 475 w 891"/>
                <a:gd name="T43" fmla="*/ 419 h 859"/>
                <a:gd name="T44" fmla="*/ 808 w 891"/>
                <a:gd name="T45" fmla="*/ 438 h 859"/>
                <a:gd name="T46" fmla="*/ 891 w 891"/>
                <a:gd name="T47" fmla="*/ 154 h 859"/>
                <a:gd name="T48" fmla="*/ 891 w 891"/>
                <a:gd name="T49" fmla="*/ 153 h 859"/>
                <a:gd name="T50" fmla="*/ 883 w 891"/>
                <a:gd name="T51" fmla="*/ 14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1" h="859">
                  <a:moveTo>
                    <a:pt x="461" y="470"/>
                  </a:moveTo>
                  <a:cubicBezTo>
                    <a:pt x="535" y="522"/>
                    <a:pt x="620" y="562"/>
                    <a:pt x="793" y="489"/>
                  </a:cubicBezTo>
                  <a:cubicBezTo>
                    <a:pt x="793" y="489"/>
                    <a:pt x="793" y="489"/>
                    <a:pt x="707" y="787"/>
                  </a:cubicBezTo>
                  <a:cubicBezTo>
                    <a:pt x="534" y="859"/>
                    <a:pt x="449" y="818"/>
                    <a:pt x="375" y="767"/>
                  </a:cubicBezTo>
                  <a:cubicBezTo>
                    <a:pt x="375" y="767"/>
                    <a:pt x="375" y="767"/>
                    <a:pt x="461" y="470"/>
                  </a:cubicBezTo>
                  <a:close/>
                  <a:moveTo>
                    <a:pt x="430" y="387"/>
                  </a:moveTo>
                  <a:cubicBezTo>
                    <a:pt x="517" y="90"/>
                    <a:pt x="517" y="90"/>
                    <a:pt x="517" y="90"/>
                  </a:cubicBezTo>
                  <a:cubicBezTo>
                    <a:pt x="441" y="41"/>
                    <a:pt x="357" y="0"/>
                    <a:pt x="184" y="71"/>
                  </a:cubicBezTo>
                  <a:cubicBezTo>
                    <a:pt x="98" y="368"/>
                    <a:pt x="98" y="368"/>
                    <a:pt x="98" y="368"/>
                  </a:cubicBezTo>
                  <a:cubicBezTo>
                    <a:pt x="271" y="297"/>
                    <a:pt x="354" y="337"/>
                    <a:pt x="430" y="387"/>
                  </a:cubicBezTo>
                  <a:close/>
                  <a:moveTo>
                    <a:pt x="83" y="421"/>
                  </a:moveTo>
                  <a:cubicBezTo>
                    <a:pt x="0" y="703"/>
                    <a:pt x="0" y="703"/>
                    <a:pt x="0" y="703"/>
                  </a:cubicBezTo>
                  <a:cubicBezTo>
                    <a:pt x="0" y="704"/>
                    <a:pt x="0" y="704"/>
                    <a:pt x="0" y="706"/>
                  </a:cubicBezTo>
                  <a:cubicBezTo>
                    <a:pt x="0" y="709"/>
                    <a:pt x="3" y="712"/>
                    <a:pt x="7" y="712"/>
                  </a:cubicBezTo>
                  <a:cubicBezTo>
                    <a:pt x="9" y="712"/>
                    <a:pt x="9" y="712"/>
                    <a:pt x="9" y="712"/>
                  </a:cubicBezTo>
                  <a:cubicBezTo>
                    <a:pt x="175" y="646"/>
                    <a:pt x="256" y="687"/>
                    <a:pt x="329" y="737"/>
                  </a:cubicBezTo>
                  <a:cubicBezTo>
                    <a:pt x="415" y="440"/>
                    <a:pt x="415" y="440"/>
                    <a:pt x="415" y="440"/>
                  </a:cubicBezTo>
                  <a:cubicBezTo>
                    <a:pt x="339" y="389"/>
                    <a:pt x="256" y="348"/>
                    <a:pt x="83" y="421"/>
                  </a:cubicBezTo>
                  <a:close/>
                  <a:moveTo>
                    <a:pt x="883" y="147"/>
                  </a:moveTo>
                  <a:cubicBezTo>
                    <a:pt x="882" y="147"/>
                    <a:pt x="882" y="147"/>
                    <a:pt x="882" y="147"/>
                  </a:cubicBezTo>
                  <a:cubicBezTo>
                    <a:pt x="716" y="212"/>
                    <a:pt x="634" y="172"/>
                    <a:pt x="561" y="122"/>
                  </a:cubicBezTo>
                  <a:cubicBezTo>
                    <a:pt x="475" y="419"/>
                    <a:pt x="475" y="419"/>
                    <a:pt x="475" y="419"/>
                  </a:cubicBezTo>
                  <a:cubicBezTo>
                    <a:pt x="551" y="468"/>
                    <a:pt x="634" y="509"/>
                    <a:pt x="808" y="438"/>
                  </a:cubicBezTo>
                  <a:cubicBezTo>
                    <a:pt x="891" y="154"/>
                    <a:pt x="891" y="154"/>
                    <a:pt x="891" y="154"/>
                  </a:cubicBezTo>
                  <a:cubicBezTo>
                    <a:pt x="891" y="153"/>
                    <a:pt x="891" y="153"/>
                    <a:pt x="891" y="153"/>
                  </a:cubicBezTo>
                  <a:cubicBezTo>
                    <a:pt x="891" y="150"/>
                    <a:pt x="888" y="147"/>
                    <a:pt x="883" y="14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8098071" y="1104901"/>
            <a:ext cx="3582888" cy="5168899"/>
            <a:chOff x="8098071" y="1104901"/>
            <a:chExt cx="3582888" cy="5168899"/>
          </a:xfrm>
        </p:grpSpPr>
        <p:grpSp>
          <p:nvGrpSpPr>
            <p:cNvPr id="53" name="Group 52"/>
            <p:cNvGrpSpPr/>
            <p:nvPr/>
          </p:nvGrpSpPr>
          <p:grpSpPr>
            <a:xfrm>
              <a:off x="8098071" y="1104901"/>
              <a:ext cx="3582888" cy="5168899"/>
              <a:chOff x="6075135" y="828676"/>
              <a:chExt cx="2687866" cy="3876674"/>
            </a:xfrm>
          </p:grpSpPr>
          <p:sp>
            <p:nvSpPr>
              <p:cNvPr id="5" name="Rectangle 4"/>
              <p:cNvSpPr/>
              <p:nvPr/>
            </p:nvSpPr>
            <p:spPr bwMode="auto">
              <a:xfrm>
                <a:off x="6075135" y="828676"/>
                <a:ext cx="2687866" cy="752474"/>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a:t>
                </a:r>
                <a:r>
                  <a:rPr lang="en-US" sz="29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
                </a:r>
                <a:br>
                  <a:rPr lang="en-US" sz="29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in </a:t>
                </a:r>
                <a:r>
                  <a:rPr lang="en-US" sz="29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00" dirty="0">
                    <a:solidFill>
                      <a:schemeClr val="tx1"/>
                    </a:solidFill>
                    <a:latin typeface="+mn-lt"/>
                  </a:rPr>
                  <a:t>Cloud</a:t>
                </a:r>
              </a:p>
            </p:txBody>
          </p:sp>
        </p:grpSp>
        <p:grpSp>
          <p:nvGrpSpPr>
            <p:cNvPr id="52" name="Group 51"/>
            <p:cNvGrpSpPr/>
            <p:nvPr/>
          </p:nvGrpSpPr>
          <p:grpSpPr>
            <a:xfrm>
              <a:off x="8227463" y="2819403"/>
              <a:ext cx="3373275" cy="1983292"/>
              <a:chOff x="6172200" y="2114550"/>
              <a:chExt cx="2530615" cy="148746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00" dirty="0">
                    <a:solidFill>
                      <a:schemeClr val="tx1"/>
                    </a:solidFill>
                    <a:latin typeface="+mn-lt"/>
                  </a:rPr>
                  <a:t>Boot VM from New Disk</a:t>
                </a:r>
              </a:p>
            </p:txBody>
          </p:sp>
          <p:sp>
            <p:nvSpPr>
              <p:cNvPr id="49" name="Freeform 24"/>
              <p:cNvSpPr>
                <a:spLocks noEditPoints="1"/>
              </p:cNvSpPr>
              <p:nvPr/>
            </p:nvSpPr>
            <p:spPr bwMode="black">
              <a:xfrm>
                <a:off x="7812155" y="3013449"/>
                <a:ext cx="762000" cy="58857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grpSp>
        <p:grpSp>
          <p:nvGrpSpPr>
            <p:cNvPr id="12" name="Group 11"/>
            <p:cNvGrpSpPr/>
            <p:nvPr/>
          </p:nvGrpSpPr>
          <p:grpSpPr>
            <a:xfrm>
              <a:off x="8540087" y="3876261"/>
              <a:ext cx="857595" cy="1002836"/>
              <a:chOff x="8540087" y="3876261"/>
              <a:chExt cx="857595" cy="1002836"/>
            </a:xfrm>
          </p:grpSpPr>
          <p:sp>
            <p:nvSpPr>
              <p:cNvPr id="6" name="Oval 5"/>
              <p:cNvSpPr/>
              <p:nvPr/>
            </p:nvSpPr>
            <p:spPr bwMode="auto">
              <a:xfrm>
                <a:off x="8566953" y="3888420"/>
                <a:ext cx="825623" cy="3373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22"/>
              <p:cNvSpPr>
                <a:spLocks noEditPoints="1"/>
              </p:cNvSpPr>
              <p:nvPr/>
            </p:nvSpPr>
            <p:spPr bwMode="auto">
              <a:xfrm flipH="1">
                <a:off x="8540087" y="3876261"/>
                <a:ext cx="857595" cy="100283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fontAlgn="base">
                  <a:lnSpc>
                    <a:spcPct val="90000"/>
                  </a:lnSpc>
                  <a:spcBef>
                    <a:spcPct val="0"/>
                  </a:spcBef>
                  <a:spcAft>
                    <a:spcPct val="0"/>
                  </a:spcAft>
                  <a:buSzPct val="90000"/>
                </a:pPr>
                <a:r>
                  <a:rPr lang="en-US" sz="1600" kern="0" dirty="0" smtClean="0">
                    <a:gradFill>
                      <a:gsLst>
                        <a:gs pos="85000">
                          <a:srgbClr val="FFFFFF"/>
                        </a:gs>
                        <a:gs pos="0">
                          <a:srgbClr val="FFFFFF"/>
                        </a:gs>
                      </a:gsLst>
                      <a:lin ang="5400000" scaled="0"/>
                    </a:gradFill>
                    <a:ea typeface="Segoe UI" pitchFamily="34" charset="0"/>
                    <a:cs typeface="Segoe UI" pitchFamily="34" charset="0"/>
                  </a:rPr>
                  <a:t>Blog</a:t>
                </a:r>
                <a:br>
                  <a:rPr lang="en-US" sz="1600" kern="0" dirty="0" smtClean="0">
                    <a:gradFill>
                      <a:gsLst>
                        <a:gs pos="85000">
                          <a:srgbClr val="FFFFFF"/>
                        </a:gs>
                        <a:gs pos="0">
                          <a:srgbClr val="FFFFFF"/>
                        </a:gs>
                      </a:gsLst>
                      <a:lin ang="5400000" scaled="0"/>
                    </a:gradFill>
                    <a:ea typeface="Segoe UI" pitchFamily="34" charset="0"/>
                    <a:cs typeface="Segoe UI" pitchFamily="34" charset="0"/>
                  </a:rPr>
                </a:br>
                <a:r>
                  <a:rPr lang="en-US" sz="1600" kern="0" dirty="0" smtClean="0">
                    <a:gradFill>
                      <a:gsLst>
                        <a:gs pos="85000">
                          <a:srgbClr val="FFFFFF"/>
                        </a:gs>
                        <a:gs pos="0">
                          <a:srgbClr val="FFFFFF"/>
                        </a:gs>
                      </a:gsLst>
                      <a:lin ang="5400000" scaled="0"/>
                    </a:gradFill>
                    <a:ea typeface="Segoe UI" pitchFamily="34" charset="0"/>
                    <a:cs typeface="Segoe UI" pitchFamily="34" charset="0"/>
                  </a:rPr>
                  <a:t>Storage</a:t>
                </a:r>
                <a:endParaRPr lang="en-US" sz="1600" kern="0" dirty="0">
                  <a:gradFill>
                    <a:gsLst>
                      <a:gs pos="85000">
                        <a:srgbClr val="FFFFFF"/>
                      </a:gs>
                      <a:gs pos="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246110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6251101" y="1104901"/>
            <a:ext cx="5429858" cy="5168899"/>
            <a:chOff x="6251101" y="1104901"/>
            <a:chExt cx="5429858" cy="5168899"/>
          </a:xfrm>
        </p:grpSpPr>
        <p:sp>
          <p:nvSpPr>
            <p:cNvPr id="6" name="Rectangle 5"/>
            <p:cNvSpPr/>
            <p:nvPr/>
          </p:nvSpPr>
          <p:spPr bwMode="auto">
            <a:xfrm>
              <a:off x="6259334" y="1104901"/>
              <a:ext cx="5421625" cy="5168899"/>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4" name="Rectangle 3"/>
            <p:cNvSpPr/>
            <p:nvPr/>
          </p:nvSpPr>
          <p:spPr bwMode="auto">
            <a:xfrm>
              <a:off x="6251101" y="1104901"/>
              <a:ext cx="5429858" cy="800099"/>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defRPr/>
              </a:pPr>
              <a:r>
                <a:rPr lang="en-US" sz="2800" kern="0" dirty="0">
                  <a:solidFill>
                    <a:schemeClr val="tx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399133" y="2686268"/>
              <a:ext cx="5078677" cy="280626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22"/>
            <p:cNvSpPr>
              <a:spLocks noEditPoints="1"/>
            </p:cNvSpPr>
            <p:nvPr/>
          </p:nvSpPr>
          <p:spPr bwMode="auto">
            <a:xfrm flipH="1">
              <a:off x="6868041" y="4154935"/>
              <a:ext cx="857595" cy="100283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fontAlgn="base">
                <a:lnSpc>
                  <a:spcPct val="90000"/>
                </a:lnSpc>
                <a:spcBef>
                  <a:spcPct val="0"/>
                </a:spcBef>
                <a:spcAft>
                  <a:spcPct val="0"/>
                </a:spcAft>
                <a:buSzPct val="90000"/>
              </a:pPr>
              <a:r>
                <a:rPr lang="en-US" sz="1600" kern="0" dirty="0" smtClean="0">
                  <a:gradFill>
                    <a:gsLst>
                      <a:gs pos="85000">
                        <a:srgbClr val="FFFFFF"/>
                      </a:gs>
                      <a:gs pos="0">
                        <a:srgbClr val="FFFFFF"/>
                      </a:gs>
                    </a:gsLst>
                    <a:lin ang="5400000" scaled="0"/>
                  </a:gradFill>
                  <a:ea typeface="Segoe UI" pitchFamily="34" charset="0"/>
                  <a:cs typeface="Segoe UI" pitchFamily="34" charset="0"/>
                </a:rPr>
                <a:t>Blog</a:t>
              </a:r>
              <a:br>
                <a:rPr lang="en-US" sz="1600" kern="0" dirty="0" smtClean="0">
                  <a:gradFill>
                    <a:gsLst>
                      <a:gs pos="85000">
                        <a:srgbClr val="FFFFFF"/>
                      </a:gs>
                      <a:gs pos="0">
                        <a:srgbClr val="FFFFFF"/>
                      </a:gs>
                    </a:gsLst>
                    <a:lin ang="5400000" scaled="0"/>
                  </a:gradFill>
                  <a:ea typeface="Segoe UI" pitchFamily="34" charset="0"/>
                  <a:cs typeface="Segoe UI" pitchFamily="34" charset="0"/>
                </a:rPr>
              </a:br>
              <a:r>
                <a:rPr lang="en-US" sz="1600" kern="0" dirty="0" smtClean="0">
                  <a:gradFill>
                    <a:gsLst>
                      <a:gs pos="85000">
                        <a:srgbClr val="FFFFFF"/>
                      </a:gs>
                      <a:gs pos="0">
                        <a:srgbClr val="FFFFFF"/>
                      </a:gs>
                    </a:gsLst>
                    <a:lin ang="5400000" scaled="0"/>
                  </a:gradFill>
                  <a:ea typeface="Segoe UI" pitchFamily="34" charset="0"/>
                  <a:cs typeface="Segoe UI" pitchFamily="34" charset="0"/>
                </a:rPr>
                <a:t>Storage</a:t>
              </a:r>
              <a:endParaRPr lang="en-US" sz="1600" kern="0" dirty="0">
                <a:gradFill>
                  <a:gsLst>
                    <a:gs pos="85000">
                      <a:srgbClr val="FFFFFF"/>
                    </a:gs>
                    <a:gs pos="0">
                      <a:srgbClr val="FFFFFF"/>
                    </a:gs>
                  </a:gsLst>
                  <a:lin ang="5400000" scaled="0"/>
                </a:gradFill>
                <a:ea typeface="Segoe UI" pitchFamily="34" charset="0"/>
                <a:cs typeface="Segoe UI" pitchFamily="34" charset="0"/>
              </a:endParaRPr>
            </a:p>
          </p:txBody>
        </p:sp>
      </p:grpSp>
      <p:sp>
        <p:nvSpPr>
          <p:cNvPr id="5" name="Rectangle 4"/>
          <p:cNvSpPr/>
          <p:nvPr/>
        </p:nvSpPr>
        <p:spPr bwMode="auto">
          <a:xfrm>
            <a:off x="507869" y="1104901"/>
            <a:ext cx="5421625" cy="516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72" tIns="60936" rIns="121872" bIns="60936"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Bring Your Own Server/VHD</a:t>
            </a:r>
            <a:endParaRPr lang="en-US" sz="5400" dirty="0"/>
          </a:p>
        </p:txBody>
      </p:sp>
      <p:sp>
        <p:nvSpPr>
          <p:cNvPr id="3" name="Rectangle 2"/>
          <p:cNvSpPr/>
          <p:nvPr/>
        </p:nvSpPr>
        <p:spPr bwMode="auto">
          <a:xfrm>
            <a:off x="508433" y="1104901"/>
            <a:ext cx="5429858" cy="800099"/>
          </a:xfrm>
          <a:prstGeom prst="rect">
            <a:avLst/>
          </a:prstGeom>
          <a:noFill/>
          <a:ln w="9525" cap="flat" cmpd="sng" algn="ctr">
            <a:noFill/>
            <a:prstDash val="solid"/>
            <a:headEnd type="none" w="med" len="med"/>
            <a:tailEnd type="none" w="med" len="med"/>
          </a:ln>
          <a:effectLst/>
        </p:spPr>
        <p:txBody>
          <a:bodyPr vert="horz" wrap="square" lIns="243757" tIns="60939" rIns="121877" bIns="60939" numCol="1" rtlCol="0" anchor="ctr" anchorCtr="0" compatLnSpc="1">
            <a:prstTxWarp prst="textNoShape">
              <a:avLst/>
            </a:prstTxWarp>
          </a:bodyPr>
          <a:lstStyle/>
          <a:p>
            <a:pPr lvl="0">
              <a:lnSpc>
                <a:spcPct val="90000"/>
              </a:lnSpc>
              <a:buSzPct val="90000"/>
              <a:defRPr/>
            </a:pPr>
            <a:r>
              <a:rPr lang="en-US" sz="2800" kern="0" dirty="0">
                <a:solidFill>
                  <a:schemeClr val="tx1">
                    <a:alpha val="99000"/>
                  </a:schemeClr>
                </a:solidFill>
                <a:latin typeface="Segoe UI Light" pitchFamily="34" charset="0"/>
                <a:ea typeface="Segoe UI" pitchFamily="34" charset="0"/>
                <a:cs typeface="Segoe UI" pitchFamily="34" charset="0"/>
              </a:rPr>
              <a:t>On-Premises</a:t>
            </a:r>
          </a:p>
        </p:txBody>
      </p:sp>
      <p:sp>
        <p:nvSpPr>
          <p:cNvPr id="9" name="Freeform 24"/>
          <p:cNvSpPr>
            <a:spLocks noEditPoints="1"/>
          </p:cNvSpPr>
          <p:nvPr/>
        </p:nvSpPr>
        <p:spPr bwMode="black">
          <a:xfrm>
            <a:off x="1049267" y="2086997"/>
            <a:ext cx="1052029" cy="8128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121877" tIns="60939" rIns="121877" bIns="60939" numCol="1" anchor="t" anchorCtr="0" compatLnSpc="1">
            <a:prstTxWarp prst="textNoShape">
              <a:avLst/>
            </a:prstTxWarp>
          </a:bodyPr>
          <a:lstStyle/>
          <a:p>
            <a:endParaRPr lang="en-US"/>
          </a:p>
        </p:txBody>
      </p:sp>
      <p:sp>
        <p:nvSpPr>
          <p:cNvPr id="10" name="TextBox 9"/>
          <p:cNvSpPr txBox="1"/>
          <p:nvPr/>
        </p:nvSpPr>
        <p:spPr>
          <a:xfrm>
            <a:off x="723382" y="3010945"/>
            <a:ext cx="1703786" cy="39089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900" dirty="0">
                <a:solidFill>
                  <a:schemeClr val="tx1">
                    <a:alpha val="99000"/>
                  </a:schemeClr>
                </a:solidFill>
                <a:latin typeface="+mn-lt"/>
              </a:rPr>
              <a:t>On Premises Virtual Server</a:t>
            </a:r>
          </a:p>
        </p:txBody>
      </p:sp>
      <p:grpSp>
        <p:nvGrpSpPr>
          <p:cNvPr id="26" name="Group 25"/>
          <p:cNvGrpSpPr/>
          <p:nvPr/>
        </p:nvGrpSpPr>
        <p:grpSpPr>
          <a:xfrm>
            <a:off x="7902944" y="2213937"/>
            <a:ext cx="3777881" cy="2995273"/>
            <a:chOff x="5928754" y="1660428"/>
            <a:chExt cx="2834149" cy="224642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600" dirty="0">
                  <a:ln>
                    <a:solidFill>
                      <a:schemeClr val="bg1">
                        <a:alpha val="0"/>
                      </a:schemeClr>
                    </a:solidFill>
                  </a:ln>
                  <a:solidFill>
                    <a:schemeClr val="bg1">
                      <a:alpha val="99000"/>
                    </a:schemeClr>
                  </a:solidFill>
                </a:rPr>
                <a:t>Create Disk or</a:t>
              </a:r>
            </a:p>
            <a:p>
              <a:pPr algn="ctr" defTabSz="913597" fontAlgn="base">
                <a:lnSpc>
                  <a:spcPct val="90000"/>
                </a:lnSpc>
                <a:spcBef>
                  <a:spcPct val="0"/>
                </a:spcBef>
                <a:spcAft>
                  <a:spcPct val="0"/>
                </a:spcAft>
              </a:pPr>
              <a:r>
                <a:rPr lang="en-US" sz="1600"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22" name="Freeform 24"/>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7087462" y="1660428"/>
              <a:ext cx="167544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800" dirty="0">
                  <a:solidFill>
                    <a:schemeClr val="tx1">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638134" y="4038354"/>
            <a:ext cx="3323236" cy="1592231"/>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900" dirty="0">
                <a:solidFill>
                  <a:schemeClr val="tx1">
                    <a:alpha val="99000"/>
                  </a:schemeClr>
                </a:solidFill>
              </a:rPr>
              <a:t>Use Case</a:t>
            </a:r>
          </a:p>
          <a:p>
            <a:pPr marL="0" indent="0">
              <a:lnSpc>
                <a:spcPct val="90000"/>
              </a:lnSpc>
              <a:spcBef>
                <a:spcPts val="800"/>
              </a:spcBef>
              <a:buNone/>
            </a:pPr>
            <a:r>
              <a:rPr lang="en-US" sz="1600" dirty="0">
                <a:solidFill>
                  <a:schemeClr val="tx1">
                    <a:alpha val="99000"/>
                  </a:schemeClr>
                </a:solidFill>
              </a:rPr>
              <a:t>Forklift Migration of VMs</a:t>
            </a:r>
          </a:p>
          <a:p>
            <a:pPr marL="0" indent="0">
              <a:lnSpc>
                <a:spcPct val="90000"/>
              </a:lnSpc>
              <a:spcBef>
                <a:spcPts val="800"/>
              </a:spcBef>
              <a:buNone/>
            </a:pPr>
            <a:r>
              <a:rPr lang="en-US" sz="1600" dirty="0">
                <a:solidFill>
                  <a:schemeClr val="tx1">
                    <a:alpha val="99000"/>
                  </a:schemeClr>
                </a:solidFill>
              </a:rPr>
              <a:t>Sys Prepped Images</a:t>
            </a:r>
          </a:p>
          <a:p>
            <a:pPr marL="0" indent="0">
              <a:lnSpc>
                <a:spcPct val="90000"/>
              </a:lnSpc>
              <a:spcBef>
                <a:spcPts val="800"/>
              </a:spcBef>
              <a:buNone/>
            </a:pPr>
            <a:r>
              <a:rPr lang="en-US" sz="1900" dirty="0">
                <a:solidFill>
                  <a:schemeClr val="tx1">
                    <a:alpha val="99000"/>
                  </a:schemeClr>
                </a:solidFill>
              </a:rPr>
              <a:t>VHD Must Be Fixed Disk </a:t>
            </a:r>
          </a:p>
          <a:p>
            <a:pPr marL="0" indent="0">
              <a:lnSpc>
                <a:spcPct val="90000"/>
              </a:lnSpc>
              <a:spcBef>
                <a:spcPts val="800"/>
              </a:spcBef>
              <a:buNone/>
            </a:pPr>
            <a:r>
              <a:rPr lang="en-US" sz="1600" dirty="0">
                <a:solidFill>
                  <a:schemeClr val="tx1">
                    <a:alpha val="99000"/>
                  </a:schemeClr>
                </a:solidFill>
              </a:rPr>
              <a:t>* </a:t>
            </a:r>
            <a:r>
              <a:rPr lang="en-US" sz="1600" dirty="0" err="1">
                <a:solidFill>
                  <a:schemeClr val="tx1">
                    <a:alpha val="99000"/>
                  </a:schemeClr>
                </a:solidFill>
              </a:rPr>
              <a:t>CSUpload</a:t>
            </a:r>
            <a:r>
              <a:rPr lang="en-US" sz="1600" dirty="0">
                <a:solidFill>
                  <a:schemeClr val="tx1">
                    <a:alpha val="99000"/>
                  </a:schemeClr>
                </a:solidFill>
              </a:rPr>
              <a:t> Can Convert on Upload</a:t>
            </a:r>
          </a:p>
        </p:txBody>
      </p:sp>
      <p:sp>
        <p:nvSpPr>
          <p:cNvPr id="17" name="Right Arrow 16"/>
          <p:cNvSpPr/>
          <p:nvPr/>
        </p:nvSpPr>
        <p:spPr bwMode="auto">
          <a:xfrm>
            <a:off x="5409264" y="4417401"/>
            <a:ext cx="1294595" cy="572387"/>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grpSp>
        <p:nvGrpSpPr>
          <p:cNvPr id="31" name="Group 30"/>
          <p:cNvGrpSpPr/>
          <p:nvPr/>
        </p:nvGrpSpPr>
        <p:grpSpPr>
          <a:xfrm>
            <a:off x="2629054" y="1865757"/>
            <a:ext cx="2945335" cy="3343382"/>
            <a:chOff x="2629054" y="1865757"/>
            <a:chExt cx="2945335" cy="3343382"/>
          </a:xfrm>
        </p:grpSpPr>
        <p:sp>
          <p:nvSpPr>
            <p:cNvPr id="28" name="Freeform 6"/>
            <p:cNvSpPr>
              <a:spLocks noChangeAspect="1" noEditPoints="1"/>
            </p:cNvSpPr>
            <p:nvPr/>
          </p:nvSpPr>
          <p:spPr bwMode="black">
            <a:xfrm>
              <a:off x="4372775" y="2209800"/>
              <a:ext cx="912256" cy="1166968"/>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1" name="Right Arrow 10"/>
            <p:cNvSpPr/>
            <p:nvPr/>
          </p:nvSpPr>
          <p:spPr bwMode="auto">
            <a:xfrm>
              <a:off x="2629054" y="2544687"/>
              <a:ext cx="1551060" cy="572387"/>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15" name="Right Arrow 14"/>
            <p:cNvSpPr/>
            <p:nvPr/>
          </p:nvSpPr>
          <p:spPr bwMode="auto">
            <a:xfrm rot="5400000">
              <a:off x="4496973" y="3475511"/>
              <a:ext cx="655539"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16" name="Freeform 15"/>
            <p:cNvSpPr/>
            <p:nvPr/>
          </p:nvSpPr>
          <p:spPr>
            <a:xfrm>
              <a:off x="4319081" y="4198048"/>
              <a:ext cx="1011091" cy="1011091"/>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600" dirty="0">
                  <a:ln>
                    <a:solidFill>
                      <a:schemeClr val="bg1">
                        <a:alpha val="0"/>
                      </a:schemeClr>
                    </a:solidFill>
                  </a:ln>
                  <a:solidFill>
                    <a:schemeClr val="bg1">
                      <a:alpha val="99000"/>
                    </a:schemeClr>
                  </a:solidFill>
                </a:rPr>
                <a:t>Upload VHD</a:t>
              </a:r>
            </a:p>
          </p:txBody>
        </p:sp>
        <p:sp>
          <p:nvSpPr>
            <p:cNvPr id="29" name="Rectangle 28"/>
            <p:cNvSpPr/>
            <p:nvPr/>
          </p:nvSpPr>
          <p:spPr>
            <a:xfrm>
              <a:off x="4158617" y="1865757"/>
              <a:ext cx="1415772" cy="355482"/>
            </a:xfrm>
            <a:prstGeom prst="rect">
              <a:avLst/>
            </a:prstGeom>
          </p:spPr>
          <p:txBody>
            <a:bodyPr wrap="none">
              <a:spAutoFit/>
            </a:bodyPr>
            <a:lstStyle/>
            <a:p>
              <a:pPr algn="ctr">
                <a:lnSpc>
                  <a:spcPct val="90000"/>
                </a:lnSpc>
                <a:buSzPct val="90000"/>
              </a:pPr>
              <a:r>
                <a:rPr lang="en-US" sz="1900" kern="0" dirty="0" err="1">
                  <a:solidFill>
                    <a:schemeClr val="tx1">
                      <a:alpha val="99000"/>
                    </a:schemeClr>
                  </a:solidFill>
                  <a:ea typeface="Segoe UI" pitchFamily="34" charset="0"/>
                  <a:cs typeface="Segoe UI" pitchFamily="34" charset="0"/>
                </a:rPr>
                <a:t>MyApp.vhd</a:t>
              </a:r>
              <a:endParaRPr lang="en-US" sz="1900" kern="0" dirty="0">
                <a:solidFill>
                  <a:schemeClr val="tx1">
                    <a:alpha val="99000"/>
                  </a:schemeClr>
                </a:solidFill>
                <a:ea typeface="Segoe UI" pitchFamily="34" charset="0"/>
                <a:cs typeface="Segoe UI" pitchFamily="34" charset="0"/>
              </a:endParaRPr>
            </a:p>
          </p:txBody>
        </p:sp>
      </p:grpSp>
    </p:spTree>
    <p:extLst>
      <p:ext uri="{BB962C8B-B14F-4D97-AF65-F5344CB8AC3E}">
        <p14:creationId xmlns:p14="http://schemas.microsoft.com/office/powerpoint/2010/main" val="2796601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7874" y="1109662"/>
            <a:ext cx="11173091" cy="516413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72" tIns="60936" rIns="121872" bIns="60936"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grpSp>
        <p:nvGrpSpPr>
          <p:cNvPr id="8" name="Group 7"/>
          <p:cNvGrpSpPr/>
          <p:nvPr/>
        </p:nvGrpSpPr>
        <p:grpSpPr>
          <a:xfrm>
            <a:off x="5232359" y="2686271"/>
            <a:ext cx="6245457" cy="3445188"/>
            <a:chOff x="5232359" y="2686271"/>
            <a:chExt cx="6245457" cy="3445188"/>
          </a:xfrm>
        </p:grpSpPr>
        <p:grpSp>
          <p:nvGrpSpPr>
            <p:cNvPr id="49" name="Group 48"/>
            <p:cNvGrpSpPr/>
            <p:nvPr/>
          </p:nvGrpSpPr>
          <p:grpSpPr>
            <a:xfrm>
              <a:off x="5232359" y="2686271"/>
              <a:ext cx="6245457" cy="3445188"/>
              <a:chOff x="3925287" y="2014701"/>
              <a:chExt cx="4685313" cy="2583891"/>
            </a:xfrm>
          </p:grpSpPr>
          <p:grpSp>
            <p:nvGrpSpPr>
              <p:cNvPr id="45" name="Group 44"/>
              <p:cNvGrpSpPr/>
              <p:nvPr/>
            </p:nvGrpSpPr>
            <p:grpSpPr>
              <a:xfrm>
                <a:off x="4042084" y="2014701"/>
                <a:ext cx="4568516" cy="25838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chemeClr val="bg1">
                            <a:alpha val="0"/>
                          </a:schemeClr>
                        </a:solidFill>
                      </a:ln>
                      <a:solidFill>
                        <a:schemeClr val="bg1">
                          <a:alpha val="99000"/>
                        </a:schemeClr>
                      </a:solidFill>
                    </a:rPr>
                    <a:t>Capture</a:t>
                  </a:r>
                </a:p>
                <a:p>
                  <a:pPr algn="ctr" defTabSz="913597" fontAlgn="base">
                    <a:lnSpc>
                      <a:spcPct val="90000"/>
                    </a:lnSpc>
                    <a:spcBef>
                      <a:spcPct val="0"/>
                    </a:spcBef>
                    <a:spcAft>
                      <a:spcPct val="0"/>
                    </a:spcAft>
                  </a:pPr>
                  <a:r>
                    <a:rPr lang="en-US" sz="1500"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grpSp>
          <p:sp>
            <p:nvSpPr>
              <p:cNvPr id="34" name="Right Arrow 33"/>
              <p:cNvSpPr/>
              <p:nvPr/>
            </p:nvSpPr>
            <p:spPr bwMode="auto">
              <a:xfrm>
                <a:off x="3925287" y="4126568"/>
                <a:ext cx="102681" cy="143208"/>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grpSp>
        <p:sp>
          <p:nvSpPr>
            <p:cNvPr id="52" name="Freeform 22"/>
            <p:cNvSpPr>
              <a:spLocks noEditPoints="1"/>
            </p:cNvSpPr>
            <p:nvPr/>
          </p:nvSpPr>
          <p:spPr bwMode="auto">
            <a:xfrm flipH="1">
              <a:off x="6854978" y="4255084"/>
              <a:ext cx="857595" cy="100283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fontAlgn="base">
                <a:lnSpc>
                  <a:spcPct val="90000"/>
                </a:lnSpc>
                <a:spcBef>
                  <a:spcPct val="0"/>
                </a:spcBef>
                <a:spcAft>
                  <a:spcPct val="0"/>
                </a:spcAft>
                <a:buSzPct val="90000"/>
              </a:pPr>
              <a:r>
                <a:rPr lang="en-US" sz="1600" kern="0" dirty="0" smtClean="0">
                  <a:gradFill>
                    <a:gsLst>
                      <a:gs pos="85000">
                        <a:srgbClr val="FFFFFF"/>
                      </a:gs>
                      <a:gs pos="0">
                        <a:srgbClr val="FFFFFF"/>
                      </a:gs>
                    </a:gsLst>
                    <a:lin ang="5400000" scaled="0"/>
                  </a:gradFill>
                  <a:ea typeface="Segoe UI" pitchFamily="34" charset="0"/>
                  <a:cs typeface="Segoe UI" pitchFamily="34" charset="0"/>
                </a:rPr>
                <a:t>Blog</a:t>
              </a:r>
              <a:br>
                <a:rPr lang="en-US" sz="1600" kern="0" dirty="0" smtClean="0">
                  <a:gradFill>
                    <a:gsLst>
                      <a:gs pos="85000">
                        <a:srgbClr val="FFFFFF"/>
                      </a:gs>
                      <a:gs pos="0">
                        <a:srgbClr val="FFFFFF"/>
                      </a:gs>
                    </a:gsLst>
                    <a:lin ang="5400000" scaled="0"/>
                  </a:gradFill>
                  <a:ea typeface="Segoe UI" pitchFamily="34" charset="0"/>
                  <a:cs typeface="Segoe UI" pitchFamily="34" charset="0"/>
                </a:rPr>
              </a:br>
              <a:r>
                <a:rPr lang="en-US" sz="1600" kern="0" dirty="0" smtClean="0">
                  <a:gradFill>
                    <a:gsLst>
                      <a:gs pos="85000">
                        <a:srgbClr val="FFFFFF"/>
                      </a:gs>
                      <a:gs pos="0">
                        <a:srgbClr val="FFFFFF"/>
                      </a:gs>
                    </a:gsLst>
                    <a:lin ang="5400000" scaled="0"/>
                  </a:gradFill>
                  <a:ea typeface="Segoe UI" pitchFamily="34" charset="0"/>
                  <a:cs typeface="Segoe UI" pitchFamily="34" charset="0"/>
                </a:rPr>
                <a:t>Storage</a:t>
              </a:r>
              <a:endParaRPr lang="en-US" sz="1600" kern="0" dirty="0">
                <a:gradFill>
                  <a:gsLst>
                    <a:gs pos="85000">
                      <a:srgbClr val="FFFFFF"/>
                    </a:gs>
                    <a:gs pos="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p>
            <a:r>
              <a:rPr lang="en-US" sz="5400" dirty="0" smtClean="0"/>
              <a:t>Imaging VMs in the Cloud</a:t>
            </a:r>
            <a:endParaRPr lang="en-US" sz="5400" dirty="0"/>
          </a:p>
        </p:txBody>
      </p:sp>
      <p:sp>
        <p:nvSpPr>
          <p:cNvPr id="4" name="Rectangle 3"/>
          <p:cNvSpPr/>
          <p:nvPr/>
        </p:nvSpPr>
        <p:spPr bwMode="auto">
          <a:xfrm>
            <a:off x="507874" y="1104901"/>
            <a:ext cx="11173091" cy="800099"/>
          </a:xfrm>
          <a:prstGeom prst="rect">
            <a:avLst/>
          </a:prstGeom>
          <a:noFill/>
          <a:ln w="9525" cap="flat" cmpd="sng" algn="ctr">
            <a:noFill/>
            <a:prstDash val="solid"/>
            <a:headEnd type="none" w="med" len="med"/>
            <a:tailEnd type="none" w="med" len="med"/>
          </a:ln>
          <a:effectLst/>
        </p:spPr>
        <p:txBody>
          <a:bodyPr vert="horz" wrap="square" lIns="243757" tIns="60939" rIns="121877" bIns="60939" numCol="1" rtlCol="0" anchor="ctr" anchorCtr="0" compatLnSpc="1">
            <a:prstTxWarp prst="textNoShape">
              <a:avLst/>
            </a:prstTxWarp>
          </a:bodyPr>
          <a:lstStyle/>
          <a:p>
            <a:pPr>
              <a:lnSpc>
                <a:spcPct val="90000"/>
              </a:lnSpc>
              <a:buSzPct val="90000"/>
              <a:defRPr/>
            </a:pPr>
            <a:r>
              <a:rPr lang="en-US" sz="2800" kern="0" dirty="0">
                <a:solidFill>
                  <a:schemeClr val="tx1">
                    <a:alpha val="99000"/>
                  </a:scheme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5778" y="5005333"/>
            <a:ext cx="1011091" cy="1126123"/>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chemeClr val="bg1">
                        <a:alpha val="0"/>
                      </a:schemeClr>
                    </a:solidFill>
                  </a:ln>
                  <a:solidFill>
                    <a:schemeClr val="bg1">
                      <a:alpha val="99000"/>
                    </a:schemeClr>
                  </a:solidFill>
                </a:rPr>
                <a:t>Customize</a:t>
              </a:r>
            </a:p>
            <a:p>
              <a:pPr algn="ctr" defTabSz="913597" fontAlgn="base">
                <a:lnSpc>
                  <a:spcPct val="90000"/>
                </a:lnSpc>
                <a:spcBef>
                  <a:spcPct val="0"/>
                </a:spcBef>
                <a:spcAft>
                  <a:spcPct val="0"/>
                </a:spcAft>
              </a:pPr>
              <a:r>
                <a:rPr lang="en-US" sz="1500" dirty="0">
                  <a:ln>
                    <a:solidFill>
                      <a:schemeClr val="bg1">
                        <a:alpha val="0"/>
                      </a:schemeClr>
                    </a:solidFill>
                  </a:ln>
                  <a:solidFill>
                    <a:schemeClr val="bg1">
                      <a:alpha val="99000"/>
                    </a:schemeClr>
                  </a:solidFill>
                </a:rPr>
                <a:t>VHD</a:t>
              </a:r>
            </a:p>
          </p:txBody>
        </p:sp>
      </p:grpSp>
      <p:grpSp>
        <p:nvGrpSpPr>
          <p:cNvPr id="48" name="Group 47"/>
          <p:cNvGrpSpPr/>
          <p:nvPr/>
        </p:nvGrpSpPr>
        <p:grpSpPr>
          <a:xfrm>
            <a:off x="4000131" y="5120365"/>
            <a:ext cx="1208617" cy="1011091"/>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chemeClr val="bg1">
                        <a:alpha val="0"/>
                      </a:schemeClr>
                    </a:solidFill>
                  </a:ln>
                  <a:solidFill>
                    <a:schemeClr val="bg1">
                      <a:alpha val="99000"/>
                    </a:schemeClr>
                  </a:solidFill>
                </a:rPr>
                <a:t>Generalize</a:t>
              </a:r>
            </a:p>
            <a:p>
              <a:pPr algn="ctr" defTabSz="913597" fontAlgn="base">
                <a:lnSpc>
                  <a:spcPct val="90000"/>
                </a:lnSpc>
                <a:spcBef>
                  <a:spcPct val="0"/>
                </a:spcBef>
                <a:spcAft>
                  <a:spcPct val="0"/>
                </a:spcAft>
              </a:pPr>
              <a:r>
                <a:rPr lang="en-US" sz="1500" dirty="0">
                  <a:ln>
                    <a:solidFill>
                      <a:schemeClr val="bg1">
                        <a:alpha val="0"/>
                      </a:schemeClr>
                    </a:solidFill>
                  </a:ln>
                  <a:solidFill>
                    <a:schemeClr val="bg1">
                      <a:alpha val="99000"/>
                    </a:schemeClr>
                  </a:solidFill>
                </a:rPr>
                <a:t>VHD</a:t>
              </a:r>
            </a:p>
          </p:txBody>
        </p:sp>
      </p:grpSp>
      <p:grpSp>
        <p:nvGrpSpPr>
          <p:cNvPr id="46" name="Group 45"/>
          <p:cNvGrpSpPr/>
          <p:nvPr/>
        </p:nvGrpSpPr>
        <p:grpSpPr>
          <a:xfrm>
            <a:off x="6859353" y="2164620"/>
            <a:ext cx="4649758" cy="3858661"/>
            <a:chOff x="5145846" y="1623463"/>
            <a:chExt cx="3488223"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22"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1">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40"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5145846"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tx1">
                      <a:alpha val="99000"/>
                    </a:schemeClr>
                  </a:solidFill>
                  <a:latin typeface="+mn-lt"/>
                </a:rPr>
                <a:t>Capture VM Saves Customized Image to Your Image Library</a:t>
              </a:r>
            </a:p>
          </p:txBody>
        </p:sp>
      </p:grpSp>
      <p:sp>
        <p:nvSpPr>
          <p:cNvPr id="43" name="Freeform 22"/>
          <p:cNvSpPr>
            <a:spLocks noEditPoints="1"/>
          </p:cNvSpPr>
          <p:nvPr/>
        </p:nvSpPr>
        <p:spPr bwMode="auto">
          <a:xfrm flipH="1">
            <a:off x="1581938" y="2291301"/>
            <a:ext cx="857595" cy="100283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fontAlgn="base">
              <a:lnSpc>
                <a:spcPct val="90000"/>
              </a:lnSpc>
              <a:spcBef>
                <a:spcPct val="0"/>
              </a:spcBef>
              <a:spcAft>
                <a:spcPct val="0"/>
              </a:spcAft>
              <a:buSzPct val="90000"/>
            </a:pPr>
            <a:r>
              <a:rPr lang="en-US" sz="1600" kern="0" dirty="0" smtClean="0">
                <a:gradFill>
                  <a:gsLst>
                    <a:gs pos="85000">
                      <a:srgbClr val="FFFFFF"/>
                    </a:gs>
                    <a:gs pos="0">
                      <a:srgbClr val="FFFFFF"/>
                    </a:gs>
                  </a:gsLst>
                  <a:lin ang="5400000" scaled="0"/>
                </a:gradFill>
                <a:ea typeface="Segoe UI" pitchFamily="34" charset="0"/>
                <a:cs typeface="Segoe UI" pitchFamily="34" charset="0"/>
              </a:rPr>
              <a:t>Blog</a:t>
            </a:r>
            <a:br>
              <a:rPr lang="en-US" sz="1600" kern="0" dirty="0" smtClean="0">
                <a:gradFill>
                  <a:gsLst>
                    <a:gs pos="85000">
                      <a:srgbClr val="FFFFFF"/>
                    </a:gs>
                    <a:gs pos="0">
                      <a:srgbClr val="FFFFFF"/>
                    </a:gs>
                  </a:gsLst>
                  <a:lin ang="5400000" scaled="0"/>
                </a:gradFill>
                <a:ea typeface="Segoe UI" pitchFamily="34" charset="0"/>
                <a:cs typeface="Segoe UI" pitchFamily="34" charset="0"/>
              </a:rPr>
            </a:br>
            <a:r>
              <a:rPr lang="en-US" sz="1600" kern="0" dirty="0" smtClean="0">
                <a:gradFill>
                  <a:gsLst>
                    <a:gs pos="85000">
                      <a:srgbClr val="FFFFFF"/>
                    </a:gs>
                    <a:gs pos="0">
                      <a:srgbClr val="FFFFFF"/>
                    </a:gs>
                  </a:gsLst>
                  <a:lin ang="5400000" scaled="0"/>
                </a:gradFill>
                <a:ea typeface="Segoe UI" pitchFamily="34" charset="0"/>
                <a:cs typeface="Segoe UI" pitchFamily="34" charset="0"/>
              </a:rPr>
              <a:t>Storage</a:t>
            </a:r>
            <a:endParaRPr lang="en-US" sz="1600" kern="0" dirty="0">
              <a:gradFill>
                <a:gsLst>
                  <a:gs pos="85000">
                    <a:srgbClr val="FFFFFF"/>
                  </a:gs>
                  <a:gs pos="0">
                    <a:srgbClr val="FFFFFF"/>
                  </a:gs>
                </a:gsLst>
                <a:lin ang="5400000" scaled="0"/>
              </a:gradFill>
              <a:ea typeface="Segoe UI" pitchFamily="34" charset="0"/>
              <a:cs typeface="Segoe UI" pitchFamily="34" charset="0"/>
            </a:endParaRPr>
          </a:p>
        </p:txBody>
      </p:sp>
      <p:grpSp>
        <p:nvGrpSpPr>
          <p:cNvPr id="5" name="Group 4"/>
          <p:cNvGrpSpPr/>
          <p:nvPr/>
        </p:nvGrpSpPr>
        <p:grpSpPr>
          <a:xfrm>
            <a:off x="2629054" y="1865757"/>
            <a:ext cx="2849956" cy="3170070"/>
            <a:chOff x="2629054" y="1865757"/>
            <a:chExt cx="2849956" cy="3170070"/>
          </a:xfrm>
        </p:grpSpPr>
        <p:grpSp>
          <p:nvGrpSpPr>
            <p:cNvPr id="7" name="Group 6"/>
            <p:cNvGrpSpPr/>
            <p:nvPr/>
          </p:nvGrpSpPr>
          <p:grpSpPr>
            <a:xfrm>
              <a:off x="2629054" y="2544687"/>
              <a:ext cx="2335678" cy="2491140"/>
              <a:chOff x="1972304" y="1908516"/>
              <a:chExt cx="1752215" cy="1868355"/>
            </a:xfrm>
          </p:grpSpPr>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chemeClr val="bg1">
                          <a:alpha val="0"/>
                        </a:schemeClr>
                      </a:solidFill>
                    </a:ln>
                    <a:solidFill>
                      <a:schemeClr val="bg1">
                        <a:alpha val="99000"/>
                      </a:schemeClr>
                    </a:solidFill>
                  </a:rPr>
                  <a:t>Boot</a:t>
                </a:r>
              </a:p>
              <a:p>
                <a:pPr algn="ctr" defTabSz="913597" fontAlgn="base">
                  <a:lnSpc>
                    <a:spcPct val="90000"/>
                  </a:lnSpc>
                  <a:spcBef>
                    <a:spcPct val="0"/>
                  </a:spcBef>
                  <a:spcAft>
                    <a:spcPct val="0"/>
                  </a:spcAft>
                </a:pPr>
                <a:r>
                  <a:rPr lang="en-US" sz="1500"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chemeClr val="bg1">
                        <a:alpha val="0"/>
                      </a:schemeClr>
                    </a:solidFill>
                  </a:ln>
                  <a:solidFill>
                    <a:schemeClr val="bg1"/>
                  </a:solidFill>
                </a:endParaRPr>
              </a:p>
            </p:txBody>
          </p:sp>
        </p:grpSp>
        <p:sp>
          <p:nvSpPr>
            <p:cNvPr id="44" name="Freeform 6"/>
            <p:cNvSpPr>
              <a:spLocks noChangeAspect="1" noEditPoints="1"/>
            </p:cNvSpPr>
            <p:nvPr/>
          </p:nvSpPr>
          <p:spPr bwMode="black">
            <a:xfrm>
              <a:off x="4372775" y="2209800"/>
              <a:ext cx="912256" cy="1166968"/>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50" name="Rectangle 49"/>
            <p:cNvSpPr/>
            <p:nvPr/>
          </p:nvSpPr>
          <p:spPr>
            <a:xfrm>
              <a:off x="4253996" y="1865757"/>
              <a:ext cx="1225014" cy="355482"/>
            </a:xfrm>
            <a:prstGeom prst="rect">
              <a:avLst/>
            </a:prstGeom>
          </p:spPr>
          <p:txBody>
            <a:bodyPr wrap="none">
              <a:spAutoFit/>
            </a:bodyPr>
            <a:lstStyle/>
            <a:p>
              <a:pPr algn="ctr">
                <a:lnSpc>
                  <a:spcPct val="90000"/>
                </a:lnSpc>
                <a:buSzPct val="90000"/>
              </a:pPr>
              <a:r>
                <a:rPr lang="en-US" sz="1900" kern="0" dirty="0" err="1">
                  <a:solidFill>
                    <a:schemeClr val="tx1">
                      <a:alpha val="99000"/>
                    </a:schemeClr>
                  </a:solidFill>
                  <a:ea typeface="Segoe UI" pitchFamily="34" charset="0"/>
                  <a:cs typeface="Segoe UI" pitchFamily="34" charset="0"/>
                </a:rPr>
                <a:t>Base.VHD</a:t>
              </a:r>
              <a:endParaRPr lang="en-US" sz="1900" kern="0" dirty="0">
                <a:solidFill>
                  <a:schemeClr val="tx1">
                    <a:alpha val="99000"/>
                  </a:schemeClr>
                </a:solidFill>
                <a:ea typeface="Segoe UI" pitchFamily="34" charset="0"/>
                <a:cs typeface="Segoe UI" pitchFamily="34" charset="0"/>
              </a:endParaRPr>
            </a:p>
          </p:txBody>
        </p:sp>
      </p:grpSp>
    </p:spTree>
    <p:extLst>
      <p:ext uri="{BB962C8B-B14F-4D97-AF65-F5344CB8AC3E}">
        <p14:creationId xmlns:p14="http://schemas.microsoft.com/office/powerpoint/2010/main" val="1419145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2.xml><?xml version="1.0" encoding="utf-8"?>
<p:tagLst xmlns:a="http://schemas.openxmlformats.org/drawingml/2006/main" xmlns:r="http://schemas.openxmlformats.org/officeDocument/2006/relationships" xmlns:p="http://schemas.openxmlformats.org/presentationml/2006/main">
  <p:tag name="TIMING" val="|.8|20.6|11.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heme/_rels/theme2.xml.rels><?xml version="1.0" encoding="UTF-8" standalone="yes"?>
<Relationships xmlns="http://schemas.openxmlformats.org/package/2006/relationships"><Relationship Id="rId1" Type="http://schemas.openxmlformats.org/officeDocument/2006/relationships/image" Target="../media/image15.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1</BOM_x002f_Launch_x0020_Alignment>
    <Scenario xmlns="f847e7ad-bfae-49c8-aedd-39ec05321f40" xsi:nil="true"/>
    <Document_x0020_Owner xmlns="f847e7ad-bfae-49c8-aedd-39ec05321f40">
      <UserInfo>
        <DisplayName>Craig Kitterman</DisplayName>
        <AccountId>198</AccountId>
        <AccountType/>
      </UserInfo>
    </Document_x0020_Owner>
    <Capability_x002f_Product xmlns="f847e7ad-bfae-49c8-aedd-39ec05321f40">16</Capability_x002f_Product>
    <Workstream xmlns="f847e7ad-bfae-49c8-aedd-39ec05321f40">17</Workstream>
    <Source xmlns="f847e7ad-bfae-49c8-aedd-39ec05321f40">6</Source>
    <Document_x0020_Status xmlns="f847e7ad-bfae-49c8-aedd-39ec05321f40">Draft</Document_x0020_Status>
    <Segment xmlns="f847e7ad-bfae-49c8-aedd-39ec05321f40">5</Segmen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CF69C5-0497-4CBF-B135-F09D219CA3FA}">
  <ds:schemaRefs>
    <ds:schemaRef ds:uri="http://purl.org/dc/terms/"/>
    <ds:schemaRef ds:uri="http://schemas.microsoft.com/office/2006/documentManagement/types"/>
    <ds:schemaRef ds:uri="http://purl.org/dc/dcmitype/"/>
    <ds:schemaRef ds:uri="http://purl.org/dc/elements/1.1/"/>
    <ds:schemaRef ds:uri="http://schemas.microsoft.com/office/2006/metadata/properties"/>
    <ds:schemaRef ds:uri="f847e7ad-bfae-49c8-aedd-39ec05321f40"/>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E70E8EBC-47BF-4C09-885E-AE915D5F7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B64BB9-3772-44C2-82F4-DBB5E8349B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9336</TotalTime>
  <Words>3460</Words>
  <Application>Microsoft Office PowerPoint</Application>
  <PresentationFormat>Custom</PresentationFormat>
  <Paragraphs>616</Paragraphs>
  <Slides>45</Slides>
  <Notes>36</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45</vt:i4>
      </vt:variant>
    </vt:vector>
  </HeadingPairs>
  <TitlesOfParts>
    <vt:vector size="49" baseType="lpstr">
      <vt:lpstr>Windows_Azure_DevCamp_16x9_Template - FINAL2</vt:lpstr>
      <vt:lpstr>MS1444_Windows Azure Template 16x9_r08b</vt:lpstr>
      <vt:lpstr>Accent Color Transition Slides</vt:lpstr>
      <vt:lpstr>think-cell Slide</vt:lpstr>
      <vt:lpstr>Windows Azure Virtual Machines </vt:lpstr>
      <vt:lpstr>A Continuous Offering    From Private to     Public Cloud</vt:lpstr>
      <vt:lpstr>Windows Azure Virtual Machines</vt:lpstr>
      <vt:lpstr>IaaS Workloads – all about the app</vt:lpstr>
      <vt:lpstr>Images Available at Preview</vt:lpstr>
      <vt:lpstr>Getting Started  with VMs</vt:lpstr>
      <vt:lpstr>Cloud First Provisioning</vt:lpstr>
      <vt:lpstr>Bring Your Own Server/VHD</vt:lpstr>
      <vt:lpstr>Imaging VMs in the Cloud</vt:lpstr>
      <vt:lpstr>Image Mobility</vt:lpstr>
      <vt:lpstr>Persistent Disks and Highly Durable</vt:lpstr>
      <vt:lpstr>Persistent Disks and Highly Durable</vt:lpstr>
      <vt:lpstr>Virtual Machine Sizes and Storage</vt:lpstr>
      <vt:lpstr>Disks and Images</vt:lpstr>
      <vt:lpstr>Getting Started  with VMs</vt:lpstr>
      <vt:lpstr>Virtual Machine and Cloud Services</vt:lpstr>
      <vt:lpstr>Cloud Services, Roles and Instances Cloud Service is a management, configuration, security,  networking and service model boundary</vt:lpstr>
      <vt:lpstr>Virtual Machines Virtual Machines are roles with exactly one instance </vt:lpstr>
      <vt:lpstr>Multiple Virtual Machines Multiple Virtual Machines can be hosted within  the same cloud service </vt:lpstr>
      <vt:lpstr>Virtual Machine Networking</vt:lpstr>
      <vt:lpstr>Virtual Machine Names and DNS</vt:lpstr>
      <vt:lpstr>Protocols and Endpoints</vt:lpstr>
      <vt:lpstr>Port Forwarding Input Endpoints</vt:lpstr>
      <vt:lpstr>Load Balanced Sets</vt:lpstr>
      <vt:lpstr>Load Balancer Custom Probes</vt:lpstr>
      <vt:lpstr>Virtual Machine Availability</vt:lpstr>
      <vt:lpstr>Service Level Agreements </vt:lpstr>
      <vt:lpstr>Fault and Update Domains</vt:lpstr>
      <vt:lpstr>Fault and Update Domains</vt:lpstr>
      <vt:lpstr>Virtual Machine Availability Sets Update Domains are honored by host OS updates</vt:lpstr>
      <vt:lpstr>How Does this Relate to SLA?</vt:lpstr>
      <vt:lpstr>End to End Highly Available Solution</vt:lpstr>
      <vt:lpstr>Load Balancing  and Availability Sets</vt:lpstr>
      <vt:lpstr>Windows Azure Virtual Networks</vt:lpstr>
      <vt:lpstr>Cross-premise Connectivity</vt:lpstr>
      <vt:lpstr>Windows Azure Virtual Network</vt:lpstr>
      <vt:lpstr>Does Your App Need a Virtual Network?</vt:lpstr>
      <vt:lpstr>IaaS and PaaS   – Better Together</vt:lpstr>
      <vt:lpstr>The Benefits of PaaS </vt:lpstr>
      <vt:lpstr>IaaS and PaaS Side by Side</vt:lpstr>
      <vt:lpstr>Connecting Applications and VMs</vt:lpstr>
      <vt:lpstr>Connecting Cloud Services with VNET</vt:lpstr>
      <vt:lpstr>Connecting  Cloud Services</vt:lpstr>
      <vt:lpstr>Windows Azure Virtual Machines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IaaS Technical Overview</dc:title>
  <dc:creator>Michael Washam</dc:creator>
  <cp:lastModifiedBy>Michael Washam</cp:lastModifiedBy>
  <cp:revision>612</cp:revision>
  <dcterms:created xsi:type="dcterms:W3CDTF">2006-08-16T00:00:00Z</dcterms:created>
  <dcterms:modified xsi:type="dcterms:W3CDTF">2012-06-20T11:56:06Z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